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4" r:id="rId3"/>
    <p:sldId id="296" r:id="rId4"/>
    <p:sldId id="257" r:id="rId5"/>
    <p:sldId id="258" r:id="rId6"/>
    <p:sldId id="259" r:id="rId7"/>
    <p:sldId id="260" r:id="rId8"/>
    <p:sldId id="261" r:id="rId9"/>
    <p:sldId id="262" r:id="rId10"/>
    <p:sldId id="263" r:id="rId11"/>
    <p:sldId id="264" r:id="rId12"/>
    <p:sldId id="290" r:id="rId13"/>
    <p:sldId id="265" r:id="rId14"/>
    <p:sldId id="266" r:id="rId15"/>
    <p:sldId id="267" r:id="rId16"/>
    <p:sldId id="269" r:id="rId17"/>
    <p:sldId id="270" r:id="rId18"/>
    <p:sldId id="291" r:id="rId19"/>
    <p:sldId id="271" r:id="rId20"/>
    <p:sldId id="272" r:id="rId21"/>
    <p:sldId id="275" r:id="rId22"/>
    <p:sldId id="292" r:id="rId23"/>
    <p:sldId id="276" r:id="rId24"/>
    <p:sldId id="293" r:id="rId25"/>
    <p:sldId id="277" r:id="rId26"/>
    <p:sldId id="279" r:id="rId27"/>
    <p:sldId id="280" r:id="rId28"/>
    <p:sldId id="281" r:id="rId29"/>
    <p:sldId id="300" r:id="rId30"/>
    <p:sldId id="283" r:id="rId31"/>
    <p:sldId id="285" r:id="rId32"/>
    <p:sldId id="303" r:id="rId33"/>
    <p:sldId id="286" r:id="rId34"/>
    <p:sldId id="297" r:id="rId35"/>
    <p:sldId id="310" r:id="rId36"/>
    <p:sldId id="304" r:id="rId37"/>
    <p:sldId id="305" r:id="rId38"/>
    <p:sldId id="306" r:id="rId39"/>
    <p:sldId id="302" r:id="rId40"/>
    <p:sldId id="288" r:id="rId41"/>
    <p:sldId id="298" r:id="rId42"/>
    <p:sldId id="299" r:id="rId43"/>
    <p:sldId id="307" r:id="rId44"/>
    <p:sldId id="308" r:id="rId45"/>
    <p:sldId id="309" r:id="rId4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07/09/2015</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07/09/2015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692696"/>
            <a:ext cx="7772400" cy="1470025"/>
          </a:xfrm>
          <a:solidFill>
            <a:schemeClr val="accent2">
              <a:lumMod val="60000"/>
              <a:lumOff val="40000"/>
            </a:schemeClr>
          </a:solidFill>
        </p:spPr>
        <p:txBody>
          <a:bodyPr>
            <a:normAutofit/>
          </a:bodyPr>
          <a:lstStyle/>
          <a:p>
            <a:r>
              <a:rPr lang="es-CO" sz="3600" b="1" i="1" dirty="0" smtClean="0">
                <a:latin typeface="Algerian" pitchFamily="82" charset="0"/>
              </a:rPr>
              <a:t>SEIS MIL AÑOS DE PECADO EN EL ESPÍRITU DE PROFECÍA</a:t>
            </a:r>
            <a:endParaRPr lang="es-CO" sz="3600" b="1" i="1"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653454"/>
            <a:ext cx="4896543"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33546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a:bodyPr>
          <a:lstStyle/>
          <a:p>
            <a:r>
              <a:rPr lang="es-CO" b="1" i="1" dirty="0" smtClean="0"/>
              <a:t>¿Quién fue Elena de White?</a:t>
            </a:r>
            <a:endParaRPr lang="es-CO" b="1" i="1" dirty="0"/>
          </a:p>
        </p:txBody>
      </p:sp>
      <p:sp>
        <p:nvSpPr>
          <p:cNvPr id="3" name="2 Marcador de contenido"/>
          <p:cNvSpPr>
            <a:spLocks noGrp="1"/>
          </p:cNvSpPr>
          <p:nvPr>
            <p:ph idx="1"/>
          </p:nvPr>
        </p:nvSpPr>
        <p:spPr>
          <a:xfrm>
            <a:off x="457200" y="1600201"/>
            <a:ext cx="6419056" cy="2836911"/>
          </a:xfrm>
          <a:solidFill>
            <a:schemeClr val="accent4">
              <a:lumMod val="20000"/>
              <a:lumOff val="80000"/>
            </a:schemeClr>
          </a:solidFill>
        </p:spPr>
        <p:txBody>
          <a:bodyPr>
            <a:normAutofit fontScale="70000" lnSpcReduction="20000"/>
          </a:bodyPr>
          <a:lstStyle/>
          <a:p>
            <a:pPr marL="0" indent="0">
              <a:buNone/>
            </a:pPr>
            <a:r>
              <a:rPr lang="es-CO" dirty="0" smtClean="0"/>
              <a:t>Nació el 26 de noviembre de 1827, Murió el 16 de julio de 1915. Habiendo estudiado solamente 3 años,  experimentó cerca de 2.000 visiones, durante su vida, por lo que se le denomina «DON DE PROFECÍA». Escribió más de 5.000 artículos de periódicos y 40 libros; desde los años 1851-1915. Actualmente, incluyendo las compilaciones de sus 100.000 páginas de manuscritos, se han publicado cerca de 100 libros, los cuales han sido traducidos a los principales idiomas del mundo.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44824"/>
            <a:ext cx="1905000"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797152"/>
            <a:ext cx="8348939" cy="1938992"/>
          </a:xfrm>
          <a:prstGeom prst="rect">
            <a:avLst/>
          </a:prstGeom>
          <a:solidFill>
            <a:schemeClr val="accent4">
              <a:lumMod val="20000"/>
              <a:lumOff val="80000"/>
            </a:schemeClr>
          </a:solidFill>
        </p:spPr>
        <p:txBody>
          <a:bodyPr wrap="square">
            <a:spAutoFit/>
          </a:bodyPr>
          <a:lstStyle/>
          <a:p>
            <a:r>
              <a:rPr lang="es-CO" sz="2400" b="1" dirty="0">
                <a:solidFill>
                  <a:srgbClr val="FF0000"/>
                </a:solidFill>
              </a:rPr>
              <a:t>Ellen G. White fue bautizada a la edad de 12 años en la Iglesia metodista. Las fervientes actividades de la familia en promulgar la doctrina del </a:t>
            </a:r>
            <a:r>
              <a:rPr lang="es-CO" sz="2400" b="1" dirty="0" smtClean="0">
                <a:solidFill>
                  <a:srgbClr val="FF0000"/>
                </a:solidFill>
              </a:rPr>
              <a:t>movimiento Adventista </a:t>
            </a:r>
            <a:r>
              <a:rPr lang="es-CO" sz="2400" b="1" dirty="0">
                <a:solidFill>
                  <a:srgbClr val="FF0000"/>
                </a:solidFill>
              </a:rPr>
              <a:t>dirigido por Guillermo Miller,  indujo a la Iglesia metodista de Portland a expulsar a la familia de la feligresía de la misma, a finales de </a:t>
            </a:r>
            <a:r>
              <a:rPr lang="es-CO" sz="2400" b="1" dirty="0" smtClean="0">
                <a:solidFill>
                  <a:srgbClr val="FF0000"/>
                </a:solidFill>
              </a:rPr>
              <a:t>1843. </a:t>
            </a:r>
            <a:endParaRPr lang="es-CO" sz="2400" b="1" dirty="0">
              <a:solidFill>
                <a:srgbClr val="FF0000"/>
              </a:solidFill>
            </a:endParaRPr>
          </a:p>
        </p:txBody>
      </p:sp>
    </p:spTree>
    <p:extLst>
      <p:ext uri="{BB962C8B-B14F-4D97-AF65-F5344CB8AC3E}">
        <p14:creationId xmlns:p14="http://schemas.microsoft.com/office/powerpoint/2010/main" val="2221388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54754" y="1124744"/>
            <a:ext cx="8046050" cy="4524315"/>
          </a:xfrm>
          <a:prstGeom prst="rect">
            <a:avLst/>
          </a:prstGeom>
          <a:solidFill>
            <a:schemeClr val="accent3">
              <a:lumMod val="60000"/>
              <a:lumOff val="40000"/>
            </a:schemeClr>
          </a:solidFill>
        </p:spPr>
        <p:txBody>
          <a:bodyPr wrap="square">
            <a:spAutoFit/>
          </a:bodyPr>
          <a:lstStyle/>
          <a:p>
            <a:pPr algn="ctr"/>
            <a:r>
              <a:rPr lang="es-CO" sz="3600" b="1" dirty="0"/>
              <a:t>Así como generó </a:t>
            </a:r>
            <a:r>
              <a:rPr lang="es-CO" sz="3600" b="1" dirty="0" smtClean="0"/>
              <a:t>controversia el hecho de que </a:t>
            </a:r>
            <a:r>
              <a:rPr lang="es-CO" sz="3600" b="1" dirty="0"/>
              <a:t>muchos no aceparon a  Elena de </a:t>
            </a:r>
            <a:r>
              <a:rPr lang="es-CO" sz="3600" b="1" dirty="0" smtClean="0"/>
              <a:t>White </a:t>
            </a:r>
            <a:r>
              <a:rPr lang="es-CO" sz="3600" b="1" dirty="0"/>
              <a:t>como profeta </a:t>
            </a:r>
            <a:r>
              <a:rPr lang="es-CO" sz="3600" b="1" dirty="0" smtClean="0"/>
              <a:t>de </a:t>
            </a:r>
            <a:r>
              <a:rPr lang="es-CO" sz="3600" b="1" dirty="0"/>
              <a:t>Dios,  actualmente, el tema de los 6000 años de pecado, ha generado </a:t>
            </a:r>
            <a:r>
              <a:rPr lang="es-CO" sz="3600" b="1" dirty="0" smtClean="0"/>
              <a:t>controversia, </a:t>
            </a:r>
            <a:r>
              <a:rPr lang="es-CO" sz="3600" b="1" dirty="0"/>
              <a:t>y ha sido extraído de los Libros que fueron escritos por </a:t>
            </a:r>
            <a:r>
              <a:rPr lang="es-CO" sz="3600" b="1" dirty="0" smtClean="0"/>
              <a:t>ella bajo inspiración </a:t>
            </a:r>
            <a:r>
              <a:rPr lang="es-CO" sz="3600" b="1" dirty="0"/>
              <a:t>de Dios, y que se transcriben a continuación</a:t>
            </a:r>
          </a:p>
        </p:txBody>
      </p:sp>
    </p:spTree>
    <p:extLst>
      <p:ext uri="{BB962C8B-B14F-4D97-AF65-F5344CB8AC3E}">
        <p14:creationId xmlns:p14="http://schemas.microsoft.com/office/powerpoint/2010/main" val="141857397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40000"/>
              <a:lumOff val="60000"/>
            </a:schemeClr>
          </a:solidFill>
        </p:spPr>
        <p:txBody>
          <a:bodyPr>
            <a:normAutofit/>
          </a:bodyPr>
          <a:lstStyle/>
          <a:p>
            <a:r>
              <a:rPr lang="es-CO" sz="3200" b="1" dirty="0" smtClean="0"/>
              <a:t>LIBRO. CONFLICTO </a:t>
            </a:r>
            <a:r>
              <a:rPr lang="es-CO" sz="3200" b="1" dirty="0"/>
              <a:t>Y VALOR </a:t>
            </a:r>
            <a:br>
              <a:rPr lang="es-CO" sz="3200" b="1" dirty="0"/>
            </a:br>
            <a:r>
              <a:rPr lang="es-CO" sz="3200" b="1" dirty="0" smtClean="0"/>
              <a:t>CAPÍTULO: UNA </a:t>
            </a:r>
            <a:r>
              <a:rPr lang="es-CO" sz="3200" b="1" dirty="0"/>
              <a:t>EQUIVOCACIÓN MUY CARA </a:t>
            </a:r>
            <a:endParaRPr lang="es-CO" sz="6000" b="1" dirty="0"/>
          </a:p>
        </p:txBody>
      </p:sp>
      <p:sp>
        <p:nvSpPr>
          <p:cNvPr id="3" name="2 Marcador de contenido"/>
          <p:cNvSpPr>
            <a:spLocks noGrp="1"/>
          </p:cNvSpPr>
          <p:nvPr>
            <p:ph idx="1"/>
          </p:nvPr>
        </p:nvSpPr>
        <p:spPr>
          <a:xfrm>
            <a:off x="457200" y="1600200"/>
            <a:ext cx="8229600" cy="4925144"/>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smtClean="0"/>
              <a:t>Dios </a:t>
            </a:r>
            <a:r>
              <a:rPr lang="es-CO" dirty="0"/>
              <a:t>dotó originalmente al hombre de una fuerza vital tan grande que le ha permitido resistir la acumulación de enfermedad atraída sobre la especie humana como consecuencia de hábitos pervertidos, y ha subsistido por espacio de </a:t>
            </a:r>
            <a:r>
              <a:rPr lang="es-CO" u="sng" dirty="0"/>
              <a:t>seis mil años</a:t>
            </a:r>
            <a:r>
              <a:rPr lang="es-CO" dirty="0"/>
              <a:t>. </a:t>
            </a:r>
            <a:endParaRPr lang="es-CO" dirty="0" smtClean="0"/>
          </a:p>
          <a:p>
            <a:pPr marL="0" indent="0">
              <a:buNone/>
            </a:pPr>
            <a:endParaRPr lang="es-CO" dirty="0" smtClean="0"/>
          </a:p>
          <a:p>
            <a:pPr marL="0" indent="0">
              <a:buNone/>
            </a:pPr>
            <a:r>
              <a:rPr lang="es-CO" dirty="0" smtClean="0"/>
              <a:t>Este </a:t>
            </a:r>
            <a:r>
              <a:rPr lang="es-CO" dirty="0"/>
              <a:t>hecho es de por sí suficiente para evidenciarnos la fuerza y energía eléctrica que Dios dio al hombre en ocasión de su creación. . . Si Adán, al tiempo de su creación, no hubiese sido dotado de una vitalidad veinte veces mayor que la que los hombres tienen actualmente, la especie, con sus presentes métodos de vida y sus violaciones de la ley natural, se habría extinguido. . . </a:t>
            </a:r>
          </a:p>
          <a:p>
            <a:endParaRPr lang="es-CO" dirty="0"/>
          </a:p>
        </p:txBody>
      </p:sp>
    </p:spTree>
    <p:extLst>
      <p:ext uri="{BB962C8B-B14F-4D97-AF65-F5344CB8AC3E}">
        <p14:creationId xmlns:p14="http://schemas.microsoft.com/office/powerpoint/2010/main" val="33821107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40000"/>
              <a:lumOff val="60000"/>
            </a:schemeClr>
          </a:solidFill>
        </p:spPr>
        <p:txBody>
          <a:bodyPr>
            <a:noAutofit/>
          </a:bodyPr>
          <a:lstStyle/>
          <a:p>
            <a:r>
              <a:rPr lang="es-CO" sz="3200" b="1" i="1" dirty="0" smtClean="0"/>
              <a:t>LIBRO. DIOS </a:t>
            </a:r>
            <a:r>
              <a:rPr lang="es-CO" sz="3200" b="1" i="1" dirty="0"/>
              <a:t>NOS CUIDA </a:t>
            </a:r>
            <a:br>
              <a:rPr lang="es-CO" sz="3200" b="1" i="1" dirty="0"/>
            </a:br>
            <a:r>
              <a:rPr lang="es-CO" sz="3200" b="1" i="1" dirty="0" smtClean="0"/>
              <a:t>CAPÍTULO: UNA </a:t>
            </a:r>
            <a:r>
              <a:rPr lang="es-CO" sz="3200" b="1" i="1" dirty="0"/>
              <a:t>EQUIVOCACIÓN MUY CARA </a:t>
            </a:r>
          </a:p>
        </p:txBody>
      </p:sp>
      <p:sp>
        <p:nvSpPr>
          <p:cNvPr id="3" name="2 Marcador de contenido"/>
          <p:cNvSpPr>
            <a:spLocks noGrp="1"/>
          </p:cNvSpPr>
          <p:nvPr>
            <p:ph idx="1"/>
          </p:nvPr>
        </p:nvSpPr>
        <p:spPr>
          <a:xfrm>
            <a:off x="457200" y="1600200"/>
            <a:ext cx="8229600" cy="4853136"/>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smtClean="0"/>
              <a:t> Dios </a:t>
            </a:r>
            <a:r>
              <a:rPr lang="es-CO" dirty="0"/>
              <a:t>dotó originalmente al hombre de una fuerza vital tan grande que le ha permitido resistir la acumulación de enfermedad atraída sobre la especie humana como consecuencia de hábitos pervertidos, y ha subsistido por espacio de </a:t>
            </a:r>
            <a:r>
              <a:rPr lang="es-CO" u="sng" dirty="0"/>
              <a:t>seis mil años</a:t>
            </a:r>
            <a:r>
              <a:rPr lang="es-CO" dirty="0"/>
              <a:t>. </a:t>
            </a:r>
            <a:endParaRPr lang="es-CO" dirty="0" smtClean="0"/>
          </a:p>
          <a:p>
            <a:pPr marL="0" indent="0">
              <a:buNone/>
            </a:pPr>
            <a:endParaRPr lang="es-CO" dirty="0" smtClean="0"/>
          </a:p>
          <a:p>
            <a:pPr marL="0" indent="0">
              <a:buNone/>
            </a:pPr>
            <a:r>
              <a:rPr lang="es-CO" dirty="0" smtClean="0"/>
              <a:t>Este </a:t>
            </a:r>
            <a:r>
              <a:rPr lang="es-CO" dirty="0"/>
              <a:t>hecho es de por sí suficiente para evidenciarnos la fuerza y energía eléctrica que Dios dio al hombre en ocasión de su creación... Si Adán, al tiempo de su creación, no hubiese sido dotado de una vitalidad veinte veces mayor que la que los hombres tienen actualmente, la, especie, con sus presentes hábitos de vida que violan la ley natural, se habría extinguido... </a:t>
            </a:r>
          </a:p>
          <a:p>
            <a:endParaRPr lang="es-CO" dirty="0"/>
          </a:p>
        </p:txBody>
      </p:sp>
    </p:spTree>
    <p:extLst>
      <p:ext uri="{BB962C8B-B14F-4D97-AF65-F5344CB8AC3E}">
        <p14:creationId xmlns:p14="http://schemas.microsoft.com/office/powerpoint/2010/main" val="41815920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40000"/>
              <a:lumOff val="60000"/>
            </a:schemeClr>
          </a:solidFill>
        </p:spPr>
        <p:txBody>
          <a:bodyPr>
            <a:noAutofit/>
          </a:bodyPr>
          <a:lstStyle/>
          <a:p>
            <a:r>
              <a:rPr lang="es-CO" sz="3600" b="1" i="1" dirty="0" smtClean="0"/>
              <a:t>LIBRO</a:t>
            </a:r>
            <a:r>
              <a:rPr lang="es-CO" sz="3600" b="1" i="1" dirty="0"/>
              <a:t>: </a:t>
            </a:r>
            <a:r>
              <a:rPr lang="es-CO" sz="3600" b="1" i="1" dirty="0" smtClean="0"/>
              <a:t> </a:t>
            </a:r>
            <a:r>
              <a:rPr lang="es-CO" sz="3600" b="1" i="1" dirty="0"/>
              <a:t>LA MARAVILLOSA GRACIA </a:t>
            </a:r>
            <a:br>
              <a:rPr lang="es-CO" sz="3600" b="1" i="1" dirty="0"/>
            </a:br>
            <a:r>
              <a:rPr lang="es-CO" sz="3600" b="1" i="1" dirty="0" smtClean="0"/>
              <a:t>CAPÍTULO: ETERNA </a:t>
            </a:r>
            <a:r>
              <a:rPr lang="es-CO" sz="3600" b="1" i="1" dirty="0"/>
              <a:t>SEGURIDAD </a:t>
            </a:r>
          </a:p>
        </p:txBody>
      </p:sp>
      <p:sp>
        <p:nvSpPr>
          <p:cNvPr id="3" name="2 Marcador de contenido"/>
          <p:cNvSpPr>
            <a:spLocks noGrp="1"/>
          </p:cNvSpPr>
          <p:nvPr>
            <p:ph idx="1"/>
          </p:nvPr>
        </p:nvSpPr>
        <p:spPr>
          <a:xfrm>
            <a:off x="457200" y="1600200"/>
            <a:ext cx="8229600" cy="4925144"/>
          </a:xfrm>
          <a:solidFill>
            <a:schemeClr val="bg2">
              <a:lumMod val="90000"/>
            </a:schemeClr>
          </a:solidFill>
        </p:spPr>
        <p:txBody>
          <a:bodyPr>
            <a:normAutofit fontScale="77500" lnSpcReduction="20000"/>
          </a:bodyPr>
          <a:lstStyle/>
          <a:p>
            <a:pPr marL="0" indent="0">
              <a:buNone/>
            </a:pPr>
            <a:r>
              <a:rPr lang="es-CO" dirty="0" smtClean="0"/>
              <a:t>Y </a:t>
            </a:r>
            <a:r>
              <a:rPr lang="es-CO" dirty="0"/>
              <a:t>Jehová será rey sobre toda la tierra. En aquel día Jehová será uno, y uno su nombre. (Zac. 14: 9).</a:t>
            </a:r>
          </a:p>
          <a:p>
            <a:endParaRPr lang="es-CO" dirty="0"/>
          </a:p>
          <a:p>
            <a:pPr marL="0" indent="0">
              <a:buNone/>
            </a:pPr>
            <a:r>
              <a:rPr lang="es-CO" dirty="0"/>
              <a:t>El gran plan de la redención dará por resultado el completo restablecimiento del favor de Dios para el mundo. Será restaurado todo lo que se perdió a causa del pecado. No sólo el hombre, sino también la tierra será redimida, para que sea la morada eterna de los obedientes. </a:t>
            </a:r>
            <a:endParaRPr lang="es-CO" dirty="0" smtClean="0"/>
          </a:p>
          <a:p>
            <a:pPr marL="0" indent="0">
              <a:buNone/>
            </a:pPr>
            <a:endParaRPr lang="es-CO" dirty="0"/>
          </a:p>
          <a:p>
            <a:pPr marL="0" indent="0">
              <a:buNone/>
            </a:pPr>
            <a:r>
              <a:rPr lang="es-CO" dirty="0" smtClean="0"/>
              <a:t>Durante </a:t>
            </a:r>
            <a:r>
              <a:rPr lang="es-CO" b="1" u="sng" dirty="0"/>
              <a:t>seis mil años</a:t>
            </a:r>
            <a:r>
              <a:rPr lang="es-CO" b="1" dirty="0"/>
              <a:t> </a:t>
            </a:r>
            <a:r>
              <a:rPr lang="es-CO" dirty="0"/>
              <a:t>Satanás luchó por mantener la posesión de la tierra. Pero se cumplirá el propósito original de Dios al crearla. "Tomarán el reino los santos del Altísimo, y poseerán el reino hasta el siglo, y hasta el siglo de los siglos" (Dan. 7: 18).</a:t>
            </a:r>
          </a:p>
          <a:p>
            <a:endParaRPr lang="es-CO" dirty="0"/>
          </a:p>
        </p:txBody>
      </p:sp>
    </p:spTree>
    <p:extLst>
      <p:ext uri="{BB962C8B-B14F-4D97-AF65-F5344CB8AC3E}">
        <p14:creationId xmlns:p14="http://schemas.microsoft.com/office/powerpoint/2010/main" val="2958404192"/>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Autofit/>
          </a:bodyPr>
          <a:lstStyle/>
          <a:p>
            <a:r>
              <a:rPr lang="es-CO" sz="2400" b="1" dirty="0" smtClean="0"/>
              <a:t>LIBRO</a:t>
            </a:r>
            <a:r>
              <a:rPr lang="es-CO" sz="2400" b="1" dirty="0"/>
              <a:t>: </a:t>
            </a:r>
            <a:r>
              <a:rPr lang="es-CO" sz="2400" b="1" dirty="0" smtClean="0"/>
              <a:t> </a:t>
            </a:r>
            <a:r>
              <a:rPr lang="es-CO" sz="2400" b="1" dirty="0"/>
              <a:t>HIJOS E HIJAS DE DIOS </a:t>
            </a:r>
            <a:br>
              <a:rPr lang="es-CO" sz="2400" b="1" dirty="0"/>
            </a:br>
            <a:r>
              <a:rPr lang="es-CO" sz="2400" b="1" dirty="0" smtClean="0"/>
              <a:t>CAPÍTULO: SOMOS </a:t>
            </a:r>
            <a:r>
              <a:rPr lang="es-CO" sz="2400" b="1" dirty="0"/>
              <a:t>HIJOS DE DIOS CREADOS A SU IMAGEN </a:t>
            </a:r>
          </a:p>
        </p:txBody>
      </p:sp>
      <p:sp>
        <p:nvSpPr>
          <p:cNvPr id="3" name="2 Marcador de contenido"/>
          <p:cNvSpPr>
            <a:spLocks noGrp="1"/>
          </p:cNvSpPr>
          <p:nvPr>
            <p:ph idx="1"/>
          </p:nvPr>
        </p:nvSpPr>
        <p:spPr>
          <a:xfrm>
            <a:off x="457200" y="1600200"/>
            <a:ext cx="8229600" cy="4853136"/>
          </a:xfrm>
          <a:solidFill>
            <a:schemeClr val="accent3">
              <a:lumMod val="60000"/>
              <a:lumOff val="40000"/>
            </a:schemeClr>
          </a:solidFill>
        </p:spPr>
        <p:txBody>
          <a:bodyPr>
            <a:normAutofit fontScale="85000" lnSpcReduction="20000"/>
          </a:bodyPr>
          <a:lstStyle/>
          <a:p>
            <a:pPr marL="0" indent="0">
              <a:buNone/>
            </a:pPr>
            <a:r>
              <a:rPr lang="es-CO" dirty="0" smtClean="0"/>
              <a:t>La </a:t>
            </a:r>
            <a:r>
              <a:rPr lang="es-CO" dirty="0"/>
              <a:t>santa pareja eran no sólo hijos bajo el cuidado paternal de Dios, sino también estudiantes que recibían instrucción del omnisciente Creador. Eran visitados por los ángeles, y se gozaban en la comunión directa con su Creador, sin ningún velo oscurecedor de por medio . . . </a:t>
            </a:r>
            <a:endParaRPr lang="es-CO" dirty="0" smtClean="0"/>
          </a:p>
          <a:p>
            <a:pPr marL="0" indent="0">
              <a:buNone/>
            </a:pPr>
            <a:endParaRPr lang="es-CO" dirty="0" smtClean="0"/>
          </a:p>
          <a:p>
            <a:pPr marL="0" indent="0">
              <a:buNone/>
            </a:pPr>
            <a:r>
              <a:rPr lang="es-CO" dirty="0" smtClean="0"/>
              <a:t>Los </a:t>
            </a:r>
            <a:r>
              <a:rPr lang="es-CO" dirty="0"/>
              <a:t>misterios del universo visible, "las maravillas del Perfecto en sabiduría, les suministraban una fuente inagotable de instrucción y placer. Las leyes y los procesos de la naturaleza, que han sido objeto del estudio de los hombres durante </a:t>
            </a:r>
            <a:r>
              <a:rPr lang="es-CO" b="1" u="sng" dirty="0"/>
              <a:t>seis mil años</a:t>
            </a:r>
            <a:r>
              <a:rPr lang="es-CO" dirty="0"/>
              <a:t>, fueron puestos al alcance de sus mentes por el infinito Forjador y Sostenedor de todo. </a:t>
            </a:r>
            <a:endParaRPr lang="es-CO" dirty="0" smtClean="0"/>
          </a:p>
          <a:p>
            <a:endParaRPr lang="es-CO" dirty="0"/>
          </a:p>
        </p:txBody>
      </p:sp>
    </p:spTree>
    <p:extLst>
      <p:ext uri="{BB962C8B-B14F-4D97-AF65-F5344CB8AC3E}">
        <p14:creationId xmlns:p14="http://schemas.microsoft.com/office/powerpoint/2010/main" val="21755871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Autofit/>
          </a:bodyPr>
          <a:lstStyle/>
          <a:p>
            <a:r>
              <a:rPr lang="es-CO" sz="1600" dirty="0" smtClean="0"/>
              <a:t> </a:t>
            </a:r>
            <a:r>
              <a:rPr lang="es-CO" sz="3200" b="1" dirty="0" smtClean="0"/>
              <a:t>LIBRO</a:t>
            </a:r>
            <a:r>
              <a:rPr lang="es-CO" sz="3200" b="1" dirty="0"/>
              <a:t>: </a:t>
            </a:r>
            <a:r>
              <a:rPr lang="es-CO" sz="3200" b="1" dirty="0" smtClean="0"/>
              <a:t>¡</a:t>
            </a:r>
            <a:r>
              <a:rPr lang="es-CO" sz="3200" b="1" dirty="0"/>
              <a:t>MARANATA: EL SEÑOR VIENE! </a:t>
            </a:r>
            <a:br>
              <a:rPr lang="es-CO" sz="3200" b="1" dirty="0"/>
            </a:br>
            <a:r>
              <a:rPr lang="es-CO" sz="3200" b="1" dirty="0" smtClean="0"/>
              <a:t>CAPÍTULO: SATANÁS </a:t>
            </a:r>
            <a:r>
              <a:rPr lang="es-CO" sz="3200" b="1" dirty="0"/>
              <a:t>REDOBLA SUS ESFUERZOS </a:t>
            </a:r>
          </a:p>
        </p:txBody>
      </p:sp>
      <p:sp>
        <p:nvSpPr>
          <p:cNvPr id="3" name="2 Marcador de contenido"/>
          <p:cNvSpPr>
            <a:spLocks noGrp="1"/>
          </p:cNvSpPr>
          <p:nvPr>
            <p:ph idx="1"/>
          </p:nvPr>
        </p:nvSpPr>
        <p:spPr>
          <a:xfrm>
            <a:off x="457200" y="1600200"/>
            <a:ext cx="8229600" cy="4925144"/>
          </a:xfrm>
          <a:solidFill>
            <a:schemeClr val="accent4">
              <a:lumMod val="60000"/>
              <a:lumOff val="40000"/>
            </a:schemeClr>
          </a:solidFill>
        </p:spPr>
        <p:txBody>
          <a:bodyPr>
            <a:normAutofit fontScale="92500"/>
          </a:bodyPr>
          <a:lstStyle/>
          <a:p>
            <a:pPr marL="0" indent="0">
              <a:buNone/>
            </a:pPr>
            <a:r>
              <a:rPr lang="es-CO" dirty="0" smtClean="0"/>
              <a:t> La </a:t>
            </a:r>
            <a:r>
              <a:rPr lang="es-CO" dirty="0"/>
              <a:t>gran controversia entre Cristo y Satanás, sostenida desde hace cerca de </a:t>
            </a:r>
            <a:r>
              <a:rPr lang="es-CO" b="1" u="sng" dirty="0"/>
              <a:t>seis mil años</a:t>
            </a:r>
            <a:r>
              <a:rPr lang="es-CO" dirty="0"/>
              <a:t>, está por terminar; y Satanás redobla sus esfuerzos para hacer fracasar la obra de Cristo en beneficio del hombre y para sujetar las almas en sus lazos</a:t>
            </a:r>
            <a:r>
              <a:rPr lang="es-CO" dirty="0" smtClean="0"/>
              <a:t>.</a:t>
            </a:r>
          </a:p>
          <a:p>
            <a:pPr marL="0" indent="0">
              <a:buNone/>
            </a:pPr>
            <a:endParaRPr lang="es-CO" dirty="0"/>
          </a:p>
          <a:p>
            <a:pPr marL="0" indent="0">
              <a:buNone/>
            </a:pPr>
            <a:r>
              <a:rPr lang="es-CO" dirty="0" smtClean="0"/>
              <a:t> </a:t>
            </a:r>
            <a:r>
              <a:rPr lang="es-CO" dirty="0"/>
              <a:t>Su objeto consiste en tener sumido al pueblo en las tinieblas y en la impenitencia hasta que termine la obra mediadora del Salvador y no haya más sacrificio por el pecado. </a:t>
            </a:r>
          </a:p>
          <a:p>
            <a:endParaRPr lang="es-CO" dirty="0"/>
          </a:p>
        </p:txBody>
      </p:sp>
    </p:spTree>
    <p:extLst>
      <p:ext uri="{BB962C8B-B14F-4D97-AF65-F5344CB8AC3E}">
        <p14:creationId xmlns:p14="http://schemas.microsoft.com/office/powerpoint/2010/main" val="239912520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1400" dirty="0" smtClean="0"/>
              <a:t> </a:t>
            </a:r>
            <a:r>
              <a:rPr lang="es-CO" sz="1400" dirty="0"/>
              <a:t/>
            </a:r>
            <a:br>
              <a:rPr lang="es-CO" sz="1400" dirty="0"/>
            </a:br>
            <a:r>
              <a:rPr lang="es-CO" sz="3200" b="1" dirty="0"/>
              <a:t>LIBRO: </a:t>
            </a:r>
            <a:r>
              <a:rPr lang="es-CO" sz="3200" b="1" dirty="0" smtClean="0"/>
              <a:t> </a:t>
            </a:r>
            <a:r>
              <a:rPr lang="es-CO" sz="3200" b="1" dirty="0"/>
              <a:t>¡MARANATA: EL SEÑOR VIENE! </a:t>
            </a:r>
            <a:br>
              <a:rPr lang="es-CO" sz="3200" b="1" dirty="0"/>
            </a:br>
            <a:r>
              <a:rPr lang="es-CO" sz="3200" b="1" dirty="0" smtClean="0"/>
              <a:t>CAPÍTULO: SEGURIDAD </a:t>
            </a:r>
            <a:r>
              <a:rPr lang="es-CO" sz="3200" b="1" dirty="0"/>
              <a:t>ETERNA </a:t>
            </a:r>
          </a:p>
        </p:txBody>
      </p:sp>
      <p:sp>
        <p:nvSpPr>
          <p:cNvPr id="3" name="2 Marcador de contenido"/>
          <p:cNvSpPr>
            <a:spLocks noGrp="1"/>
          </p:cNvSpPr>
          <p:nvPr>
            <p:ph idx="1"/>
          </p:nvPr>
        </p:nvSpPr>
        <p:spPr>
          <a:xfrm>
            <a:off x="457200" y="1600200"/>
            <a:ext cx="8229600" cy="4925144"/>
          </a:xfrm>
          <a:solidFill>
            <a:schemeClr val="accent3">
              <a:lumMod val="60000"/>
              <a:lumOff val="40000"/>
            </a:schemeClr>
          </a:solidFill>
        </p:spPr>
        <p:txBody>
          <a:bodyPr>
            <a:normAutofit fontScale="85000" lnSpcReduction="10000"/>
          </a:bodyPr>
          <a:lstStyle/>
          <a:p>
            <a:pPr marL="0" indent="0">
              <a:buNone/>
            </a:pPr>
            <a:r>
              <a:rPr lang="es-CO" dirty="0" smtClean="0"/>
              <a:t>El </a:t>
            </a:r>
            <a:r>
              <a:rPr lang="es-CO" dirty="0"/>
              <a:t>gran plan de la redención dará por resultado el completo restablecimiento del favor de Dios para el mundo. Será restaurado todo lo que se perdió a causa del pecado. No sólo el hombre, sino también la tierra será redimida, para que sea la morada eterna de los obedientes. </a:t>
            </a:r>
            <a:endParaRPr lang="es-CO" dirty="0" smtClean="0"/>
          </a:p>
          <a:p>
            <a:pPr marL="0" indent="0">
              <a:buNone/>
            </a:pPr>
            <a:endParaRPr lang="es-CO" dirty="0"/>
          </a:p>
          <a:p>
            <a:pPr marL="0" indent="0">
              <a:buNone/>
            </a:pPr>
            <a:r>
              <a:rPr lang="es-CO" dirty="0" smtClean="0"/>
              <a:t>Durante </a:t>
            </a:r>
            <a:r>
              <a:rPr lang="es-CO" b="1" u="sng" dirty="0"/>
              <a:t>seis mil años</a:t>
            </a:r>
            <a:r>
              <a:rPr lang="es-CO" dirty="0"/>
              <a:t>, Satanás luchó por mantener la posesión de la tierra. Pero se cumplirá el propósito original de Dios al crearla. "Tomarán el reino los santos del Altísimo, y poseerán el reino hasta el siglo, eternamente y para siempre" (Dan. 7: 18). </a:t>
            </a:r>
          </a:p>
          <a:p>
            <a:endParaRPr lang="es-CO" dirty="0"/>
          </a:p>
        </p:txBody>
      </p:sp>
    </p:spTree>
    <p:extLst>
      <p:ext uri="{BB962C8B-B14F-4D97-AF65-F5344CB8AC3E}">
        <p14:creationId xmlns:p14="http://schemas.microsoft.com/office/powerpoint/2010/main" val="23381412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chemeClr val="accent4">
              <a:lumMod val="60000"/>
              <a:lumOff val="40000"/>
            </a:schemeClr>
          </a:solidFill>
        </p:spPr>
        <p:txBody>
          <a:bodyPr>
            <a:normAutofit fontScale="85000" lnSpcReduction="10000"/>
          </a:bodyPr>
          <a:lstStyle/>
          <a:p>
            <a:pPr marL="0" indent="0">
              <a:buNone/>
            </a:pPr>
            <a:r>
              <a:rPr lang="es-CO" dirty="0"/>
              <a:t>Por medio de la obra redentora de Cristo, el gobierno de Dios queda justificado. El Omnipotente es dado a conocer como el Dios de amor. </a:t>
            </a:r>
            <a:endParaRPr lang="es-CO" dirty="0" smtClean="0"/>
          </a:p>
          <a:p>
            <a:pPr marL="0" indent="0">
              <a:buNone/>
            </a:pPr>
            <a:endParaRPr lang="es-CO" dirty="0" smtClean="0"/>
          </a:p>
          <a:p>
            <a:pPr marL="0" indent="0">
              <a:buNone/>
            </a:pPr>
            <a:r>
              <a:rPr lang="es-CO" dirty="0" smtClean="0"/>
              <a:t>Las </a:t>
            </a:r>
            <a:r>
              <a:rPr lang="es-CO" dirty="0"/>
              <a:t>acusaciones de Satanás quedan refutadas y su carácter desenmascarado. La rebelión no podrá nunca volverse a levantar. El pecado no podrá nunca volver a entrar en el universo. </a:t>
            </a:r>
            <a:endParaRPr lang="es-CO" dirty="0" smtClean="0"/>
          </a:p>
          <a:p>
            <a:pPr marL="0" indent="0">
              <a:buNone/>
            </a:pPr>
            <a:endParaRPr lang="es-CO" dirty="0" smtClean="0"/>
          </a:p>
          <a:p>
            <a:pPr marL="0" indent="0">
              <a:buNone/>
            </a:pPr>
            <a:r>
              <a:rPr lang="es-CO" dirty="0" smtClean="0"/>
              <a:t>A </a:t>
            </a:r>
            <a:r>
              <a:rPr lang="es-CO" dirty="0"/>
              <a:t>través de las edades eternas, todos estarán seguros contra la apostasía. Por el sacrificio abnegado del amor, los habitantes de la tierra y del cielo quedarán ligados a su Creador con vínculos de unión indisoluble. . . </a:t>
            </a:r>
          </a:p>
          <a:p>
            <a:endParaRPr lang="es-CO" dirty="0"/>
          </a:p>
        </p:txBody>
      </p:sp>
    </p:spTree>
    <p:extLst>
      <p:ext uri="{BB962C8B-B14F-4D97-AF65-F5344CB8AC3E}">
        <p14:creationId xmlns:p14="http://schemas.microsoft.com/office/powerpoint/2010/main" val="236341305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1400" dirty="0" smtClean="0"/>
              <a:t> </a:t>
            </a:r>
            <a:r>
              <a:rPr lang="es-CO" sz="2400" b="1" dirty="0" smtClean="0"/>
              <a:t>LIBRO</a:t>
            </a:r>
            <a:r>
              <a:rPr lang="es-CO" sz="2400" b="1" dirty="0"/>
              <a:t>: </a:t>
            </a:r>
            <a:r>
              <a:rPr lang="es-CO" sz="2400" b="1" dirty="0" smtClean="0"/>
              <a:t> </a:t>
            </a:r>
            <a:r>
              <a:rPr lang="es-CO" sz="2400" b="1" dirty="0"/>
              <a:t>SEGURIDAD Y PAZ EN EL CONFLICTO DE LOS SIGLOS </a:t>
            </a:r>
            <a:br>
              <a:rPr lang="es-CO" sz="2400" b="1" dirty="0"/>
            </a:br>
            <a:r>
              <a:rPr lang="es-CO" sz="2400" b="1" dirty="0" smtClean="0"/>
              <a:t>CAPÍTULO: CAPÍTULO </a:t>
            </a:r>
            <a:r>
              <a:rPr lang="es-CO" sz="2400" b="1" dirty="0"/>
              <a:t>42. </a:t>
            </a:r>
            <a:r>
              <a:rPr lang="es-CO" sz="2400" b="1" dirty="0" smtClean="0"/>
              <a:t>LA DESOLACIÓN DE LA TIERRA </a:t>
            </a:r>
            <a:endParaRPr lang="es-CO" sz="2400" b="1" dirty="0"/>
          </a:p>
        </p:txBody>
      </p:sp>
      <p:sp>
        <p:nvSpPr>
          <p:cNvPr id="3" name="2 Marcador de contenido"/>
          <p:cNvSpPr>
            <a:spLocks noGrp="1"/>
          </p:cNvSpPr>
          <p:nvPr>
            <p:ph idx="1"/>
          </p:nvPr>
        </p:nvSpPr>
        <p:spPr>
          <a:xfrm>
            <a:off x="457200" y="1600200"/>
            <a:ext cx="8229600" cy="5069160"/>
          </a:xfrm>
          <a:solidFill>
            <a:schemeClr val="accent6">
              <a:lumMod val="40000"/>
              <a:lumOff val="60000"/>
            </a:schemeClr>
          </a:solidFill>
        </p:spPr>
        <p:txBody>
          <a:bodyPr>
            <a:normAutofit fontScale="92500" lnSpcReduction="20000"/>
          </a:bodyPr>
          <a:lstStyle/>
          <a:p>
            <a:pPr marL="0" indent="0">
              <a:buNone/>
            </a:pPr>
            <a:r>
              <a:rPr lang="es-CO" dirty="0" smtClean="0"/>
              <a:t>"</a:t>
            </a:r>
            <a:r>
              <a:rPr lang="es-CO" dirty="0"/>
              <a:t>Alcanzará el estrépito hasta los fines de la tierra: porque Jehová tiene una contienda con las naciones: entra en juicio con toda carne: y en cuanto a los inicuos, los entregará a la espada." (Jeremías 25: 31, V.M.) </a:t>
            </a:r>
            <a:endParaRPr lang="es-CO" dirty="0" smtClean="0"/>
          </a:p>
          <a:p>
            <a:pPr marL="0" indent="0">
              <a:buNone/>
            </a:pPr>
            <a:r>
              <a:rPr lang="es-CO" dirty="0" smtClean="0"/>
              <a:t>El </a:t>
            </a:r>
            <a:r>
              <a:rPr lang="es-CO" dirty="0"/>
              <a:t>gran conflicto siguió su curso durante </a:t>
            </a:r>
            <a:r>
              <a:rPr lang="es-CO" b="1" u="sng" dirty="0"/>
              <a:t>seis mil años</a:t>
            </a:r>
            <a:r>
              <a:rPr lang="es-CO" dirty="0"/>
              <a:t>; el Hijo de Dios y sus mensajeros celestiales lucharon contra el poder del maligno, para iluminar y salvar a los hijos de los hombres. Ahora todos han tomado su resolución; los impíos se han unido enteramente a Satanás en su guerra contra Dios. Ha llegado el momento en que Dios ha de vindicar la autoridad de su ley pisoteada. </a:t>
            </a:r>
          </a:p>
        </p:txBody>
      </p:sp>
    </p:spTree>
    <p:extLst>
      <p:ext uri="{BB962C8B-B14F-4D97-AF65-F5344CB8AC3E}">
        <p14:creationId xmlns:p14="http://schemas.microsoft.com/office/powerpoint/2010/main" val="40945557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40000"/>
              <a:lumOff val="60000"/>
            </a:schemeClr>
          </a:solidFill>
        </p:spPr>
        <p:txBody>
          <a:bodyPr>
            <a:normAutofit fontScale="92500" lnSpcReduction="20000"/>
          </a:bodyPr>
          <a:lstStyle/>
          <a:p>
            <a:pPr marL="0" indent="0">
              <a:buNone/>
            </a:pPr>
            <a:r>
              <a:rPr lang="es-CO" dirty="0"/>
              <a:t>Ahora el conflicto no se desarrolla tan sólo contra Satanás, sino también contra los hombres. "Jehová tiene una contienda con las naciones;" "y en cuanto a los inicuos los entregará a la espada</a:t>
            </a:r>
            <a:r>
              <a:rPr lang="es-CO" dirty="0" smtClean="0"/>
              <a:t>.</a:t>
            </a:r>
          </a:p>
          <a:p>
            <a:pPr marL="0" indent="0">
              <a:buNone/>
            </a:pPr>
            <a:endParaRPr lang="es-CO" dirty="0"/>
          </a:p>
          <a:p>
            <a:pPr marL="0" indent="0">
              <a:buNone/>
            </a:pPr>
            <a:r>
              <a:rPr lang="es-CO" dirty="0" smtClean="0"/>
              <a:t>" </a:t>
            </a:r>
            <a:r>
              <a:rPr lang="es-CO" dirty="0"/>
              <a:t>Durante </a:t>
            </a:r>
            <a:r>
              <a:rPr lang="es-CO" b="1" i="1" u="sng" dirty="0"/>
              <a:t>seis mil años</a:t>
            </a:r>
            <a:r>
              <a:rPr lang="es-CO" dirty="0"/>
              <a:t>, la obra de rebelión de Satanás "hizo temblar la tierra." El "convirtió el mundo en un desierto, y destruyó sus ciudades; y a sus prisioneros nunca los soltaba, para que volviesen a casa</a:t>
            </a:r>
            <a:r>
              <a:rPr lang="es-CO" dirty="0" smtClean="0"/>
              <a:t>.</a:t>
            </a:r>
          </a:p>
          <a:p>
            <a:pPr marL="0" indent="0">
              <a:buNone/>
            </a:pPr>
            <a:endParaRPr lang="es-CO" dirty="0"/>
          </a:p>
          <a:p>
            <a:pPr marL="0" indent="0">
              <a:buNone/>
            </a:pPr>
            <a:r>
              <a:rPr lang="es-CO" dirty="0" smtClean="0"/>
              <a:t>" </a:t>
            </a:r>
            <a:r>
              <a:rPr lang="es-CO" dirty="0"/>
              <a:t>Durante </a:t>
            </a:r>
            <a:r>
              <a:rPr lang="es-CO" b="1" u="sng" dirty="0"/>
              <a:t>seis mil años</a:t>
            </a:r>
            <a:r>
              <a:rPr lang="es-CO" dirty="0"/>
              <a:t>, su prisión [la tumba] ha recibido al pueblo de Dios, y lo habría tenido cautivo para siempre, si Cristo no hubiese roto sus cadenas y libertado a los que tenía presos. </a:t>
            </a:r>
          </a:p>
        </p:txBody>
      </p:sp>
    </p:spTree>
    <p:extLst>
      <p:ext uri="{BB962C8B-B14F-4D97-AF65-F5344CB8AC3E}">
        <p14:creationId xmlns:p14="http://schemas.microsoft.com/office/powerpoint/2010/main" val="11219892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1600" dirty="0" smtClean="0"/>
              <a:t> </a:t>
            </a:r>
            <a:r>
              <a:rPr lang="es-CO" sz="3600" b="1" i="1" dirty="0" smtClean="0"/>
              <a:t>LIBRO</a:t>
            </a:r>
            <a:r>
              <a:rPr lang="es-CO" sz="3600" b="1" i="1" dirty="0"/>
              <a:t>: </a:t>
            </a:r>
            <a:r>
              <a:rPr lang="es-CO" sz="3600" b="1" i="1" dirty="0" smtClean="0"/>
              <a:t> </a:t>
            </a:r>
            <a:r>
              <a:rPr lang="es-CO" sz="3600" b="1" i="1" dirty="0"/>
              <a:t>LA FE POR LA CUAL VIVO </a:t>
            </a:r>
            <a:br>
              <a:rPr lang="es-CO" sz="3600" b="1" i="1" dirty="0"/>
            </a:br>
            <a:r>
              <a:rPr lang="es-CO" sz="3600" b="1" i="1" dirty="0" smtClean="0"/>
              <a:t>CAPÍTULO: LA IGLESIA MILITANTE </a:t>
            </a:r>
            <a:endParaRPr lang="es-CO" sz="3600" b="1" i="1" dirty="0"/>
          </a:p>
        </p:txBody>
      </p:sp>
      <p:sp>
        <p:nvSpPr>
          <p:cNvPr id="3" name="2 Marcador de contenido"/>
          <p:cNvSpPr>
            <a:spLocks noGrp="1"/>
          </p:cNvSpPr>
          <p:nvPr>
            <p:ph idx="1"/>
          </p:nvPr>
        </p:nvSpPr>
        <p:spPr>
          <a:xfrm>
            <a:off x="457200" y="1600200"/>
            <a:ext cx="8229600" cy="4781128"/>
          </a:xfrm>
          <a:solidFill>
            <a:schemeClr val="bg2">
              <a:lumMod val="75000"/>
            </a:schemeClr>
          </a:solidFill>
        </p:spPr>
        <p:txBody>
          <a:bodyPr>
            <a:normAutofit/>
          </a:bodyPr>
          <a:lstStyle/>
          <a:p>
            <a:pPr marL="0" indent="0">
              <a:buNone/>
            </a:pPr>
            <a:r>
              <a:rPr lang="es-CO" dirty="0" smtClean="0"/>
              <a:t> "</a:t>
            </a:r>
            <a:r>
              <a:rPr lang="es-CO" dirty="0"/>
              <a:t>Durante </a:t>
            </a:r>
            <a:r>
              <a:rPr lang="es-CO" b="1" u="sng" dirty="0"/>
              <a:t>seis mil años</a:t>
            </a:r>
            <a:r>
              <a:rPr lang="es-CO" dirty="0"/>
              <a:t>, la fe ha edificado sobre Cristo. </a:t>
            </a:r>
            <a:endParaRPr lang="es-CO" dirty="0" smtClean="0"/>
          </a:p>
          <a:p>
            <a:pPr marL="0" indent="0">
              <a:buNone/>
            </a:pPr>
            <a:endParaRPr lang="es-CO" dirty="0" smtClean="0"/>
          </a:p>
          <a:p>
            <a:pPr marL="0" indent="0">
              <a:buNone/>
            </a:pPr>
            <a:r>
              <a:rPr lang="es-CO" dirty="0" smtClean="0"/>
              <a:t>Durante </a:t>
            </a:r>
            <a:r>
              <a:rPr lang="es-CO" b="1" u="sng" dirty="0"/>
              <a:t>seis mil años</a:t>
            </a:r>
            <a:r>
              <a:rPr lang="es-CO" dirty="0"/>
              <a:t>, las tempestades y los embates de la ira satánica han azotado la Roca de nuestra salvación; pero ella sigue inconmovible. . . . La Roca de la fe es la presencia viva de Cristo en la iglesia."-DTG 363, 364, 365</a:t>
            </a:r>
          </a:p>
        </p:txBody>
      </p:sp>
    </p:spTree>
    <p:extLst>
      <p:ext uri="{BB962C8B-B14F-4D97-AF65-F5344CB8AC3E}">
        <p14:creationId xmlns:p14="http://schemas.microsoft.com/office/powerpoint/2010/main" val="39051159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1800" dirty="0" smtClean="0"/>
              <a:t> </a:t>
            </a:r>
            <a:r>
              <a:rPr lang="es-CO" sz="3200" b="1" dirty="0" smtClean="0"/>
              <a:t>LIBRO</a:t>
            </a:r>
            <a:r>
              <a:rPr lang="es-CO" sz="3200" b="1" dirty="0"/>
              <a:t>: </a:t>
            </a:r>
            <a:r>
              <a:rPr lang="es-CO" sz="3200" b="1" dirty="0" smtClean="0"/>
              <a:t> </a:t>
            </a:r>
            <a:r>
              <a:rPr lang="es-CO" sz="3200" b="1" dirty="0"/>
              <a:t>FELICIDAD Y ARMONÍA EN EL HOGAR </a:t>
            </a:r>
            <a:br>
              <a:rPr lang="es-CO" sz="3200" b="1" dirty="0"/>
            </a:br>
            <a:r>
              <a:rPr lang="es-CO" sz="3200" b="1" dirty="0"/>
              <a:t>CAPÍTULO</a:t>
            </a:r>
            <a:r>
              <a:rPr lang="es-CO" sz="3200" b="1" dirty="0" smtClean="0"/>
              <a:t>: </a:t>
            </a:r>
            <a:r>
              <a:rPr lang="es-CO" sz="3200" b="1" dirty="0"/>
              <a:t>60. La Vida en el Hogar Edénico </a:t>
            </a:r>
          </a:p>
        </p:txBody>
      </p:sp>
      <p:sp>
        <p:nvSpPr>
          <p:cNvPr id="3" name="2 Marcador de contenido"/>
          <p:cNvSpPr>
            <a:spLocks noGrp="1"/>
          </p:cNvSpPr>
          <p:nvPr>
            <p:ph idx="1"/>
          </p:nvPr>
        </p:nvSpPr>
        <p:spPr>
          <a:xfrm>
            <a:off x="457200" y="1600200"/>
            <a:ext cx="8229600" cy="4925144"/>
          </a:xfrm>
          <a:solidFill>
            <a:schemeClr val="bg2">
              <a:lumMod val="75000"/>
            </a:schemeClr>
          </a:solidFill>
        </p:spPr>
        <p:txBody>
          <a:bodyPr>
            <a:normAutofit fontScale="85000" lnSpcReduction="20000"/>
          </a:bodyPr>
          <a:lstStyle/>
          <a:p>
            <a:pPr marL="0" indent="0">
              <a:buNone/>
            </a:pPr>
            <a:r>
              <a:rPr lang="es-CO" dirty="0" smtClean="0"/>
              <a:t>El </a:t>
            </a:r>
            <a:r>
              <a:rPr lang="es-CO" dirty="0"/>
              <a:t>gran plan de la redención dará por resultado el completo restablecimiento del favor de Dios para el mundo. </a:t>
            </a:r>
            <a:endParaRPr lang="es-CO" dirty="0" smtClean="0"/>
          </a:p>
          <a:p>
            <a:pPr marL="0" indent="0">
              <a:buNone/>
            </a:pPr>
            <a:endParaRPr lang="es-CO" dirty="0" smtClean="0"/>
          </a:p>
          <a:p>
            <a:pPr marL="0" indent="0">
              <a:buNone/>
            </a:pPr>
            <a:r>
              <a:rPr lang="es-CO" dirty="0" smtClean="0"/>
              <a:t>Será </a:t>
            </a:r>
            <a:r>
              <a:rPr lang="es-CO" dirty="0"/>
              <a:t>restaurado todo lo que se perdió a causa del pecado. No sólo el hombre, sino también la tierra, será redimida, para que sea la morada eterna de los obedientes. </a:t>
            </a:r>
            <a:endParaRPr lang="es-CO" dirty="0" smtClean="0"/>
          </a:p>
          <a:p>
            <a:pPr marL="0" indent="0">
              <a:buNone/>
            </a:pPr>
            <a:endParaRPr lang="es-CO" dirty="0" smtClean="0"/>
          </a:p>
          <a:p>
            <a:pPr marL="0" indent="0">
              <a:buNone/>
            </a:pPr>
            <a:r>
              <a:rPr lang="es-CO" dirty="0" smtClean="0"/>
              <a:t>Durante </a:t>
            </a:r>
            <a:r>
              <a:rPr lang="es-CO" b="1" u="sng" dirty="0"/>
              <a:t>seis mil años</a:t>
            </a:r>
            <a:r>
              <a:rPr lang="es-CO" dirty="0"/>
              <a:t>, Satanás luchó por mantener la posesión de la tierra. Pero se cumplirá el propósito original de Dios al crearla. "Tomarán el </a:t>
            </a:r>
            <a:r>
              <a:rPr lang="es-CO" dirty="0" smtClean="0"/>
              <a:t>reino </a:t>
            </a:r>
            <a:r>
              <a:rPr lang="es-CO" dirty="0"/>
              <a:t>los santos del Altísimo, y poseerán el reino hasta el siglo, y hasta el siglo de los siglos". </a:t>
            </a:r>
          </a:p>
          <a:p>
            <a:endParaRPr lang="es-CO" dirty="0"/>
          </a:p>
          <a:p>
            <a:endParaRPr lang="es-CO" dirty="0"/>
          </a:p>
          <a:p>
            <a:endParaRPr lang="es-CO" dirty="0"/>
          </a:p>
        </p:txBody>
      </p:sp>
    </p:spTree>
    <p:extLst>
      <p:ext uri="{BB962C8B-B14F-4D97-AF65-F5344CB8AC3E}">
        <p14:creationId xmlns:p14="http://schemas.microsoft.com/office/powerpoint/2010/main" val="63190131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2400" b="1" dirty="0" smtClean="0"/>
              <a:t>LIBRO</a:t>
            </a:r>
            <a:r>
              <a:rPr lang="es-CO" sz="2400" b="1" dirty="0"/>
              <a:t>: </a:t>
            </a:r>
            <a:r>
              <a:rPr lang="es-CO" sz="2400" b="1" dirty="0" smtClean="0"/>
              <a:t>CONSEJOS </a:t>
            </a:r>
            <a:r>
              <a:rPr lang="es-CO" sz="2400" b="1" dirty="0"/>
              <a:t>SOBRE LA SALUD E INSTRUCCIONES PARA LOS OBREROS MÉDICOS MISIONEROS </a:t>
            </a:r>
            <a:br>
              <a:rPr lang="es-CO" sz="2400" b="1" dirty="0"/>
            </a:br>
            <a:r>
              <a:rPr lang="es-CO" sz="2400" b="1" dirty="0" smtClean="0"/>
              <a:t>CAPÍTULO: LA VIOLACIÓN DE LA LEY FÍSICA </a:t>
            </a:r>
            <a:endParaRPr lang="es-CO" sz="2400" b="1" dirty="0"/>
          </a:p>
        </p:txBody>
      </p:sp>
      <p:sp>
        <p:nvSpPr>
          <p:cNvPr id="3" name="2 Marcador de contenido"/>
          <p:cNvSpPr>
            <a:spLocks noGrp="1"/>
          </p:cNvSpPr>
          <p:nvPr>
            <p:ph idx="1"/>
          </p:nvPr>
        </p:nvSpPr>
        <p:spPr>
          <a:xfrm>
            <a:off x="457200" y="1600200"/>
            <a:ext cx="8229600" cy="4853136"/>
          </a:xfrm>
          <a:solidFill>
            <a:schemeClr val="accent2">
              <a:lumMod val="40000"/>
              <a:lumOff val="60000"/>
            </a:schemeClr>
          </a:solidFill>
        </p:spPr>
        <p:txBody>
          <a:bodyPr>
            <a:normAutofit fontScale="85000" lnSpcReduction="20000"/>
          </a:bodyPr>
          <a:lstStyle/>
          <a:p>
            <a:pPr marL="0" indent="0">
              <a:buNone/>
            </a:pPr>
            <a:r>
              <a:rPr lang="es-CO" dirty="0" smtClean="0"/>
              <a:t> El </a:t>
            </a:r>
            <a:r>
              <a:rPr lang="es-CO" dirty="0"/>
              <a:t>hombre salió de las manos de su Creador perfecto en su organización y de bellas proporciones. Si por </a:t>
            </a:r>
            <a:r>
              <a:rPr lang="es-CO" dirty="0" smtClean="0"/>
              <a:t>cerca </a:t>
            </a:r>
            <a:r>
              <a:rPr lang="es-CO" dirty="0"/>
              <a:t>de </a:t>
            </a:r>
            <a:r>
              <a:rPr lang="es-CO" b="1" u="sng" dirty="0"/>
              <a:t>seis mil años</a:t>
            </a:r>
            <a:r>
              <a:rPr lang="es-CO" b="1" dirty="0"/>
              <a:t> </a:t>
            </a:r>
            <a:r>
              <a:rPr lang="es-CO" dirty="0"/>
              <a:t>ha podido soportar el impacto creciente de las enfermedades y la violencia, es una prueba concluyente del poder de resistencia con que fue dotado. </a:t>
            </a:r>
            <a:endParaRPr lang="es-CO" dirty="0" smtClean="0"/>
          </a:p>
          <a:p>
            <a:pPr marL="0" indent="0">
              <a:buNone/>
            </a:pPr>
            <a:endParaRPr lang="es-CO" dirty="0"/>
          </a:p>
          <a:p>
            <a:pPr marL="0" indent="0">
              <a:buNone/>
            </a:pPr>
            <a:r>
              <a:rPr lang="es-CO" dirty="0" smtClean="0"/>
              <a:t>Aunque </a:t>
            </a:r>
            <a:r>
              <a:rPr lang="es-CO" dirty="0"/>
              <a:t>los antediluvianos se entregaron al pecado sin restricción, transcurrieron más de dos mil años antes que comenzaran a sentirse los efectos de la violación de las leyes naturales. Si Adán no hubiera poseído originalmente una resistencia física superior a la de los hombres que viven en la actualidad, la raza humana ya se hubiera extinguido. </a:t>
            </a:r>
          </a:p>
          <a:p>
            <a:endParaRPr lang="es-CO" dirty="0"/>
          </a:p>
          <a:p>
            <a:endParaRPr lang="es-CO" dirty="0"/>
          </a:p>
        </p:txBody>
      </p:sp>
    </p:spTree>
    <p:extLst>
      <p:ext uri="{BB962C8B-B14F-4D97-AF65-F5344CB8AC3E}">
        <p14:creationId xmlns:p14="http://schemas.microsoft.com/office/powerpoint/2010/main" val="281995983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2400" b="1" dirty="0" smtClean="0"/>
              <a:t>LIBRO</a:t>
            </a:r>
            <a:r>
              <a:rPr lang="es-CO" sz="2400" b="1" dirty="0"/>
              <a:t>: </a:t>
            </a:r>
            <a:r>
              <a:rPr lang="es-CO" sz="2400" b="1" dirty="0" smtClean="0"/>
              <a:t> </a:t>
            </a:r>
            <a:r>
              <a:rPr lang="es-CO" sz="2400" b="1" dirty="0"/>
              <a:t>CONSEJOS SOBRE LA SALUD E INSTRUCCIONES PARA LOS OBREROS MÉDICOS MISIONEROS </a:t>
            </a:r>
            <a:br>
              <a:rPr lang="es-CO" sz="2400" b="1" dirty="0"/>
            </a:br>
            <a:r>
              <a:rPr lang="es-CO" sz="2400" b="1" dirty="0"/>
              <a:t>CAPÍTULO</a:t>
            </a:r>
            <a:r>
              <a:rPr lang="es-CO" sz="2400" b="1" dirty="0" smtClean="0"/>
              <a:t>: EL EJERCICIO Y LA ALIMENTACIÓN </a:t>
            </a:r>
            <a:endParaRPr lang="es-CO" sz="2400" b="1" dirty="0"/>
          </a:p>
        </p:txBody>
      </p:sp>
      <p:sp>
        <p:nvSpPr>
          <p:cNvPr id="3" name="2 Marcador de contenido"/>
          <p:cNvSpPr>
            <a:spLocks noGrp="1"/>
          </p:cNvSpPr>
          <p:nvPr>
            <p:ph idx="1"/>
          </p:nvPr>
        </p:nvSpPr>
        <p:spPr>
          <a:xfrm>
            <a:off x="457200" y="1600200"/>
            <a:ext cx="8229600" cy="4781128"/>
          </a:xfrm>
          <a:solidFill>
            <a:schemeClr val="accent3">
              <a:lumMod val="60000"/>
              <a:lumOff val="40000"/>
            </a:schemeClr>
          </a:solidFill>
        </p:spPr>
        <p:txBody>
          <a:bodyPr>
            <a:normAutofit fontScale="92500" lnSpcReduction="20000"/>
          </a:bodyPr>
          <a:lstStyle/>
          <a:p>
            <a:pPr marL="0" indent="0">
              <a:buNone/>
            </a:pPr>
            <a:r>
              <a:rPr lang="es-CO" dirty="0" smtClean="0"/>
              <a:t>El </a:t>
            </a:r>
            <a:r>
              <a:rPr lang="es-CO" dirty="0"/>
              <a:t>poder dominante del apetito causará la ruina de millares de personas, que, si hubiesen vencido en ese punto, habrían tenido fuerza moral para obtener la victoria sobre todas las demás tentaciones de Satanás. </a:t>
            </a:r>
            <a:endParaRPr lang="es-CO" dirty="0" smtClean="0"/>
          </a:p>
          <a:p>
            <a:pPr marL="0" indent="0">
              <a:buNone/>
            </a:pPr>
            <a:endParaRPr lang="es-CO" dirty="0" smtClean="0"/>
          </a:p>
          <a:p>
            <a:pPr marL="0" indent="0">
              <a:buNone/>
            </a:pPr>
            <a:r>
              <a:rPr lang="es-CO" dirty="0" smtClean="0"/>
              <a:t>Pero </a:t>
            </a:r>
            <a:r>
              <a:rPr lang="es-CO" dirty="0"/>
              <a:t>los que son esclavos del apetito no alcanzarán a perfeccionar el carácter cristiano. La continua transgresión del hombre durante </a:t>
            </a:r>
            <a:r>
              <a:rPr lang="es-CO" b="1" u="sng" dirty="0"/>
              <a:t>seis mil años</a:t>
            </a:r>
            <a:r>
              <a:rPr lang="es-CO" dirty="0"/>
              <a:t> ha producido enfermedad, dolor y muerte. Y a medida que nos acercamos al fin, la tentación de complacer el apetito será más profunda y más difícil de vencer </a:t>
            </a:r>
          </a:p>
          <a:p>
            <a:endParaRPr lang="es-CO" dirty="0"/>
          </a:p>
        </p:txBody>
      </p:sp>
    </p:spTree>
    <p:extLst>
      <p:ext uri="{BB962C8B-B14F-4D97-AF65-F5344CB8AC3E}">
        <p14:creationId xmlns:p14="http://schemas.microsoft.com/office/powerpoint/2010/main" val="955642173"/>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Autofit/>
          </a:bodyPr>
          <a:lstStyle/>
          <a:p>
            <a:r>
              <a:rPr lang="es-CO" sz="1600" dirty="0" smtClean="0"/>
              <a:t> </a:t>
            </a:r>
            <a:r>
              <a:rPr lang="es-CO" sz="3200" b="1" dirty="0" smtClean="0"/>
              <a:t>LIBRO</a:t>
            </a:r>
            <a:r>
              <a:rPr lang="es-CO" sz="3200" b="1" dirty="0"/>
              <a:t>: </a:t>
            </a:r>
            <a:r>
              <a:rPr lang="es-CO" sz="3200" b="1" dirty="0" smtClean="0"/>
              <a:t> EL </a:t>
            </a:r>
            <a:r>
              <a:rPr lang="es-CO" sz="3200" b="1" dirty="0"/>
              <a:t>HOGAR CRISTIANO </a:t>
            </a:r>
            <a:br>
              <a:rPr lang="es-CO" sz="3200" b="1" dirty="0"/>
            </a:br>
            <a:r>
              <a:rPr lang="es-CO" sz="3200" b="1" dirty="0" smtClean="0"/>
              <a:t>CAPÍTULO: 86</a:t>
            </a:r>
            <a:r>
              <a:rPr lang="es-CO" sz="3200" b="1" dirty="0"/>
              <a:t>. </a:t>
            </a:r>
            <a:r>
              <a:rPr lang="es-CO" sz="3200" b="1" dirty="0" smtClean="0"/>
              <a:t>LA VIDA EN EL HOGAR EDÉNICO </a:t>
            </a:r>
            <a:r>
              <a:rPr lang="es-CO" sz="3200" b="1" dirty="0"/>
              <a:t/>
            </a:r>
            <a:br>
              <a:rPr lang="es-CO" sz="3200" b="1" dirty="0"/>
            </a:br>
            <a:endParaRPr lang="es-CO" sz="1600" b="1" dirty="0"/>
          </a:p>
        </p:txBody>
      </p:sp>
      <p:sp>
        <p:nvSpPr>
          <p:cNvPr id="3" name="2 Marcador de contenido"/>
          <p:cNvSpPr>
            <a:spLocks noGrp="1"/>
          </p:cNvSpPr>
          <p:nvPr>
            <p:ph idx="1"/>
          </p:nvPr>
        </p:nvSpPr>
        <p:spPr>
          <a:xfrm>
            <a:off x="457200" y="1600200"/>
            <a:ext cx="8229600" cy="4997152"/>
          </a:xfrm>
          <a:solidFill>
            <a:schemeClr val="bg2">
              <a:lumMod val="75000"/>
            </a:schemeClr>
          </a:solidFill>
        </p:spPr>
        <p:txBody>
          <a:bodyPr>
            <a:normAutofit fontScale="92500" lnSpcReduction="20000"/>
          </a:bodyPr>
          <a:lstStyle/>
          <a:p>
            <a:pPr marL="0" indent="0">
              <a:buNone/>
            </a:pPr>
            <a:r>
              <a:rPr lang="es-CO" dirty="0" smtClean="0"/>
              <a:t>El </a:t>
            </a:r>
            <a:r>
              <a:rPr lang="es-CO" dirty="0"/>
              <a:t>gran plan de la redención dará por resultado el completo restablecimiento del favor de Dios para el mundo. Será restaurado todo lo que se perdió a causa del pecado. No sólo </a:t>
            </a:r>
            <a:r>
              <a:rPr lang="es-CO" dirty="0" smtClean="0"/>
              <a:t>el </a:t>
            </a:r>
            <a:r>
              <a:rPr lang="es-CO" dirty="0"/>
              <a:t>hombre, sino también la tierra, será redimida, para que sea la morada eterna de los obedientes. </a:t>
            </a:r>
            <a:endParaRPr lang="es-CO" dirty="0" smtClean="0"/>
          </a:p>
          <a:p>
            <a:pPr marL="0" indent="0">
              <a:buNone/>
            </a:pPr>
            <a:endParaRPr lang="es-CO" dirty="0"/>
          </a:p>
          <a:p>
            <a:pPr marL="0" indent="0">
              <a:buNone/>
            </a:pPr>
            <a:r>
              <a:rPr lang="es-CO" dirty="0" smtClean="0"/>
              <a:t>Durante </a:t>
            </a:r>
            <a:r>
              <a:rPr lang="es-CO" b="1" u="sng" dirty="0"/>
              <a:t>seis mil años</a:t>
            </a:r>
            <a:r>
              <a:rPr lang="es-CO" dirty="0"/>
              <a:t>, Satanás luchó por mantener la posesión de la tierra. Pero se cumplirá el propósito original de Dios al crearla. "Tomarán el reino los santos del Altísimo, y poseerán el reino hasta el siglo, y hasta el siglo de los siglos</a:t>
            </a:r>
            <a:r>
              <a:rPr lang="es-CO" dirty="0" smtClean="0"/>
              <a:t>." </a:t>
            </a:r>
            <a:endParaRPr lang="es-CO" dirty="0"/>
          </a:p>
          <a:p>
            <a:endParaRPr lang="es-CO" dirty="0"/>
          </a:p>
          <a:p>
            <a:endParaRPr lang="es-CO" dirty="0"/>
          </a:p>
        </p:txBody>
      </p:sp>
    </p:spTree>
    <p:extLst>
      <p:ext uri="{BB962C8B-B14F-4D97-AF65-F5344CB8AC3E}">
        <p14:creationId xmlns:p14="http://schemas.microsoft.com/office/powerpoint/2010/main" val="2922102081"/>
      </p:ext>
    </p:extLst>
  </p:cSld>
  <p:clrMapOvr>
    <a:masterClrMapping/>
  </p:clrMapOvr>
  <p:transition spd="slow">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bg2">
              <a:lumMod val="75000"/>
            </a:schemeClr>
          </a:solidFill>
        </p:spPr>
        <p:txBody>
          <a:bodyPr>
            <a:normAutofit fontScale="85000" lnSpcReduction="20000"/>
          </a:bodyPr>
          <a:lstStyle/>
          <a:p>
            <a:pPr marL="0" indent="0">
              <a:buNone/>
            </a:pPr>
            <a:r>
              <a:rPr lang="es-CO" dirty="0"/>
              <a:t>El propósito que Dios tenía originalmente al crear la tierra se cumplirá cuando llegue a ser la morada eterna de los redimidos. "Los justos heredarán la tierra, y vivirán para siempre sobre ella." </a:t>
            </a:r>
            <a:endParaRPr lang="es-CO" dirty="0" smtClean="0"/>
          </a:p>
          <a:p>
            <a:pPr marL="0" indent="0">
              <a:buNone/>
            </a:pPr>
            <a:endParaRPr lang="es-CO" dirty="0"/>
          </a:p>
          <a:p>
            <a:pPr marL="0" indent="0">
              <a:buNone/>
            </a:pPr>
            <a:r>
              <a:rPr lang="es-CO" dirty="0" smtClean="0"/>
              <a:t>Habrá </a:t>
            </a:r>
            <a:r>
              <a:rPr lang="es-CO" dirty="0"/>
              <a:t>llegado el tiempo hacia el cual los santos miraban con anhelo desde que la </a:t>
            </a:r>
            <a:r>
              <a:rPr lang="es-CO" u="sng" dirty="0"/>
              <a:t>espada flamígera echó del Edén a la primera pareja</a:t>
            </a:r>
            <a:r>
              <a:rPr lang="es-CO" dirty="0"/>
              <a:t>, el tiempo de "la redención de la posesión adquirida." </a:t>
            </a:r>
            <a:endParaRPr lang="es-CO" dirty="0" smtClean="0"/>
          </a:p>
          <a:p>
            <a:pPr marL="0" indent="0">
              <a:buNone/>
            </a:pPr>
            <a:endParaRPr lang="es-CO" dirty="0"/>
          </a:p>
          <a:p>
            <a:pPr marL="0" indent="0">
              <a:buNone/>
            </a:pPr>
            <a:r>
              <a:rPr lang="es-CO" dirty="0" smtClean="0"/>
              <a:t>La </a:t>
            </a:r>
            <a:r>
              <a:rPr lang="es-CO" dirty="0"/>
              <a:t>tierra originalmente dada al hombre como reino suyo, entregada alevosamente por él a las manos de Satanás, y durante tanto tiempo dominada por el poderoso enemigo, será recobrada por el gran plan de redención. (Nota: Sings of the Times, 29 de diciembre, 1909.*) </a:t>
            </a:r>
          </a:p>
          <a:p>
            <a:endParaRPr lang="es-CO" dirty="0"/>
          </a:p>
        </p:txBody>
      </p:sp>
    </p:spTree>
    <p:extLst>
      <p:ext uri="{BB962C8B-B14F-4D97-AF65-F5344CB8AC3E}">
        <p14:creationId xmlns:p14="http://schemas.microsoft.com/office/powerpoint/2010/main" val="2433010553"/>
      </p:ext>
    </p:extLst>
  </p:cSld>
  <p:clrMapOvr>
    <a:masterClrMapping/>
  </p:clrMapOvr>
  <p:transition spd="slow">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2800" b="1" dirty="0" smtClean="0"/>
              <a:t>LIBRO</a:t>
            </a:r>
            <a:r>
              <a:rPr lang="es-CO" sz="2800" b="1" dirty="0"/>
              <a:t>: </a:t>
            </a:r>
            <a:r>
              <a:rPr lang="es-CO" sz="2800" b="1" dirty="0" smtClean="0"/>
              <a:t> </a:t>
            </a:r>
            <a:r>
              <a:rPr lang="es-CO" sz="2800" b="1" dirty="0"/>
              <a:t>MENTE, CARÁCTER Y PERSONALIDAD TOMO 2 </a:t>
            </a:r>
            <a:br>
              <a:rPr lang="es-CO" sz="2800" b="1" dirty="0"/>
            </a:br>
            <a:r>
              <a:rPr lang="es-CO" sz="2800" b="1" dirty="0"/>
              <a:t>CAPÍTULO</a:t>
            </a:r>
            <a:r>
              <a:rPr lang="es-CO" sz="2800" b="1" dirty="0" smtClean="0"/>
              <a:t>: </a:t>
            </a:r>
            <a:r>
              <a:rPr lang="es-CO" sz="2800" b="1" dirty="0"/>
              <a:t>55 </a:t>
            </a:r>
            <a:r>
              <a:rPr lang="es-CO" sz="2800" b="1" dirty="0" smtClean="0"/>
              <a:t>EL DOLOR. </a:t>
            </a:r>
            <a:endParaRPr lang="es-CO" sz="2800" b="1" dirty="0"/>
          </a:p>
        </p:txBody>
      </p:sp>
      <p:sp>
        <p:nvSpPr>
          <p:cNvPr id="3" name="2 Marcador de contenido"/>
          <p:cNvSpPr>
            <a:spLocks noGrp="1"/>
          </p:cNvSpPr>
          <p:nvPr>
            <p:ph idx="1"/>
          </p:nvPr>
        </p:nvSpPr>
        <p:spPr>
          <a:xfrm>
            <a:off x="457200" y="1600200"/>
            <a:ext cx="8229600" cy="4925144"/>
          </a:xfrm>
          <a:solidFill>
            <a:schemeClr val="accent2">
              <a:lumMod val="20000"/>
              <a:lumOff val="80000"/>
            </a:schemeClr>
          </a:solidFill>
        </p:spPr>
        <p:txBody>
          <a:bodyPr>
            <a:normAutofit fontScale="92500" lnSpcReduction="10000"/>
          </a:bodyPr>
          <a:lstStyle/>
          <a:p>
            <a:pPr marL="0" indent="0">
              <a:buNone/>
            </a:pPr>
            <a:endParaRPr lang="es-CO" dirty="0" smtClean="0"/>
          </a:p>
          <a:p>
            <a:r>
              <a:rPr lang="es-CO" dirty="0"/>
              <a:t>Demostrad que no es Dios quien causa el dolor y el sufrimiento, sino que el hombre, por su propia ignorancia y pecado, atrajo esta condición sobre si mismo.­ 2JT 518 (1900). </a:t>
            </a:r>
          </a:p>
          <a:p>
            <a:endParaRPr lang="es-CO" dirty="0"/>
          </a:p>
          <a:p>
            <a:pPr marL="0" indent="0">
              <a:buNone/>
            </a:pPr>
            <a:r>
              <a:rPr lang="es-CO" dirty="0"/>
              <a:t>La continua transgresión del hombre durante </a:t>
            </a:r>
            <a:r>
              <a:rPr lang="es-CO" b="1" u="sng" dirty="0"/>
              <a:t>seis mil años</a:t>
            </a:r>
            <a:r>
              <a:rPr lang="es-CO" dirty="0"/>
              <a:t> ha producido enfermedad, dolor y muerte. Y a medida que nos acerquemos al fin, la tentación de complacer el apetito será más poderosa y más difícil de vencer.­ 1JT 423 (1875). </a:t>
            </a:r>
            <a:r>
              <a:rPr lang="es-CO" dirty="0" smtClean="0"/>
              <a:t> </a:t>
            </a:r>
            <a:endParaRPr lang="es-CO" dirty="0"/>
          </a:p>
        </p:txBody>
      </p:sp>
    </p:spTree>
    <p:extLst>
      <p:ext uri="{BB962C8B-B14F-4D97-AF65-F5344CB8AC3E}">
        <p14:creationId xmlns:p14="http://schemas.microsoft.com/office/powerpoint/2010/main" val="3378827144"/>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84976" cy="1143000"/>
          </a:xfrm>
          <a:solidFill>
            <a:schemeClr val="tx2">
              <a:lumMod val="20000"/>
              <a:lumOff val="80000"/>
            </a:schemeClr>
          </a:solidFill>
        </p:spPr>
        <p:txBody>
          <a:bodyPr>
            <a:noAutofit/>
          </a:bodyPr>
          <a:lstStyle/>
          <a:p>
            <a:r>
              <a:rPr lang="es-CO" sz="1800" dirty="0" smtClean="0"/>
              <a:t> </a:t>
            </a:r>
            <a:r>
              <a:rPr lang="es-CO" sz="2400" b="1" dirty="0" smtClean="0"/>
              <a:t>LIBRO</a:t>
            </a:r>
            <a:r>
              <a:rPr lang="es-CO" sz="2400" b="1" dirty="0"/>
              <a:t>: </a:t>
            </a:r>
            <a:r>
              <a:rPr lang="es-CO" sz="2400" b="1" dirty="0" smtClean="0"/>
              <a:t> </a:t>
            </a:r>
            <a:r>
              <a:rPr lang="es-CO" sz="2400" b="1" dirty="0"/>
              <a:t>LA TEMPERANCIA </a:t>
            </a:r>
            <a:br>
              <a:rPr lang="es-CO" sz="2400" b="1" dirty="0"/>
            </a:br>
            <a:r>
              <a:rPr lang="es-CO" sz="2400" b="1" dirty="0" smtClean="0"/>
              <a:t>CAPÍTULO:3</a:t>
            </a:r>
            <a:r>
              <a:rPr lang="es-CO" sz="2400" b="1" dirty="0"/>
              <a:t>. </a:t>
            </a:r>
            <a:r>
              <a:rPr lang="es-CO" sz="2400" b="1" dirty="0" smtClean="0"/>
              <a:t>EL DETERIORO POR LA COMPLACENCIA DEL APETITO </a:t>
            </a:r>
            <a:endParaRPr lang="es-CO" sz="2400" b="1" dirty="0"/>
          </a:p>
        </p:txBody>
      </p:sp>
      <p:sp>
        <p:nvSpPr>
          <p:cNvPr id="3" name="2 Marcador de contenido"/>
          <p:cNvSpPr>
            <a:spLocks noGrp="1"/>
          </p:cNvSpPr>
          <p:nvPr>
            <p:ph idx="1"/>
          </p:nvPr>
        </p:nvSpPr>
        <p:spPr>
          <a:xfrm>
            <a:off x="457200" y="1600200"/>
            <a:ext cx="8229600" cy="4781128"/>
          </a:xfrm>
          <a:solidFill>
            <a:schemeClr val="accent4">
              <a:lumMod val="40000"/>
              <a:lumOff val="60000"/>
            </a:schemeClr>
          </a:solidFill>
        </p:spPr>
        <p:txBody>
          <a:bodyPr>
            <a:normAutofit fontScale="77500" lnSpcReduction="20000"/>
          </a:bodyPr>
          <a:lstStyle/>
          <a:p>
            <a:pPr marL="0" indent="0">
              <a:buNone/>
            </a:pPr>
            <a:r>
              <a:rPr lang="es-CO" dirty="0" smtClean="0"/>
              <a:t>El </a:t>
            </a:r>
            <a:r>
              <a:rPr lang="es-CO" dirty="0"/>
              <a:t>poder dominante del apetito resultará en la ruina de miles de personas, que si hubiesen vencido en este punto, habrían tenido la fortaleza moral para ganar victoria tras victoria sobre cada tentación de Satanás. </a:t>
            </a:r>
            <a:endParaRPr lang="es-CO" dirty="0" smtClean="0"/>
          </a:p>
          <a:p>
            <a:pPr marL="0" indent="0">
              <a:buNone/>
            </a:pPr>
            <a:r>
              <a:rPr lang="es-CO" dirty="0" smtClean="0"/>
              <a:t>Pero </a:t>
            </a:r>
            <a:r>
              <a:rPr lang="es-CO" dirty="0"/>
              <a:t>los esclavos del apetito fracasarán en perfeccionar un carácter cristiano. La continua transgresión del hombre durante </a:t>
            </a:r>
            <a:r>
              <a:rPr lang="es-CO" b="1" u="sng" dirty="0"/>
              <a:t>seis mil años</a:t>
            </a:r>
            <a:r>
              <a:rPr lang="es-CO" b="1" dirty="0"/>
              <a:t> </a:t>
            </a:r>
            <a:r>
              <a:rPr lang="es-CO" dirty="0"/>
              <a:t>ha traído enfermedad, dolor y muerte como frutos (Health Reformer, agosto de 1875). </a:t>
            </a:r>
            <a:endParaRPr lang="es-CO" dirty="0" smtClean="0"/>
          </a:p>
          <a:p>
            <a:pPr marL="0" indent="0">
              <a:buNone/>
            </a:pPr>
            <a:endParaRPr lang="es-CO" dirty="0" smtClean="0"/>
          </a:p>
          <a:p>
            <a:pPr marL="0" indent="0">
              <a:buNone/>
            </a:pPr>
            <a:r>
              <a:rPr lang="es-CO" dirty="0" smtClean="0"/>
              <a:t>Muchos </a:t>
            </a:r>
            <a:r>
              <a:rPr lang="es-CO" dirty="0"/>
              <a:t>están tan entregados a la intemperancia que no quieren renunciar a la complacencia de su glotonería a ningún precio. Sacrificarían la salud y morirían prematuramente antes que poner un límite a su intemperante apetito (Spiritual Gifts, tomo 4, pág. 130). </a:t>
            </a:r>
          </a:p>
          <a:p>
            <a:pPr marL="0" indent="0">
              <a:buNone/>
            </a:pPr>
            <a:endParaRPr lang="es-CO" dirty="0"/>
          </a:p>
          <a:p>
            <a:endParaRPr lang="es-CO" dirty="0"/>
          </a:p>
          <a:p>
            <a:endParaRPr lang="es-CO" dirty="0"/>
          </a:p>
        </p:txBody>
      </p:sp>
    </p:spTree>
    <p:extLst>
      <p:ext uri="{BB962C8B-B14F-4D97-AF65-F5344CB8AC3E}">
        <p14:creationId xmlns:p14="http://schemas.microsoft.com/office/powerpoint/2010/main" val="2604297054"/>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3600" b="1" dirty="0" smtClean="0"/>
              <a:t> LIBRO</a:t>
            </a:r>
            <a:r>
              <a:rPr lang="es-CO" sz="3600" b="1" dirty="0"/>
              <a:t>: </a:t>
            </a:r>
            <a:r>
              <a:rPr lang="es-CO" sz="3600" b="1" dirty="0" smtClean="0"/>
              <a:t>LA </a:t>
            </a:r>
            <a:r>
              <a:rPr lang="es-CO" sz="3600" b="1" dirty="0"/>
              <a:t>HISTORIA DE LA REDENCIÓN </a:t>
            </a:r>
            <a:br>
              <a:rPr lang="es-CO" sz="3600" b="1" dirty="0"/>
            </a:br>
            <a:r>
              <a:rPr lang="es-CO" sz="3600" b="1" dirty="0" smtClean="0"/>
              <a:t>CAPÍTULO: 57</a:t>
            </a:r>
            <a:r>
              <a:rPr lang="es-CO" sz="3600" b="1" dirty="0"/>
              <a:t>. EL ESPIRITISMO </a:t>
            </a:r>
          </a:p>
        </p:txBody>
      </p:sp>
      <p:sp>
        <p:nvSpPr>
          <p:cNvPr id="3" name="2 Marcador de contenido"/>
          <p:cNvSpPr>
            <a:spLocks noGrp="1"/>
          </p:cNvSpPr>
          <p:nvPr>
            <p:ph idx="1"/>
          </p:nvPr>
        </p:nvSpPr>
        <p:spPr>
          <a:xfrm>
            <a:off x="457200" y="1600200"/>
            <a:ext cx="8229600" cy="5069160"/>
          </a:xfrm>
          <a:solidFill>
            <a:schemeClr val="accent4">
              <a:lumMod val="40000"/>
              <a:lumOff val="60000"/>
            </a:schemeClr>
          </a:solidFill>
        </p:spPr>
        <p:txBody>
          <a:bodyPr>
            <a:normAutofit fontScale="85000" lnSpcReduction="20000"/>
          </a:bodyPr>
          <a:lstStyle/>
          <a:p>
            <a:pPr marL="0" indent="0">
              <a:buNone/>
            </a:pPr>
            <a:r>
              <a:rPr lang="es-CO" dirty="0" smtClean="0"/>
              <a:t>Cuando </a:t>
            </a:r>
            <a:r>
              <a:rPr lang="es-CO" dirty="0"/>
              <a:t>se los convence de que los muertos en realidad regresan para comunicarse con ellos, Satanás hace aparecer a los que descendieron a la tumba sin estar preparados. </a:t>
            </a:r>
            <a:endParaRPr lang="es-CO" dirty="0" smtClean="0"/>
          </a:p>
          <a:p>
            <a:pPr marL="0" indent="0">
              <a:buNone/>
            </a:pPr>
            <a:r>
              <a:rPr lang="es-CO" dirty="0" smtClean="0"/>
              <a:t>Dicen </a:t>
            </a:r>
            <a:r>
              <a:rPr lang="es-CO" dirty="0"/>
              <a:t>que están felices en el cielo, e incluso que ocupan puestos elevados allí; y así se enseña por todas partes el error de que no hay diferencia entre los justos y los impíos. </a:t>
            </a:r>
            <a:endParaRPr lang="es-CO" dirty="0" smtClean="0"/>
          </a:p>
          <a:p>
            <a:pPr marL="0" indent="0">
              <a:buNone/>
            </a:pPr>
            <a:endParaRPr lang="es-CO" dirty="0"/>
          </a:p>
          <a:p>
            <a:pPr marL="0" indent="0">
              <a:buNone/>
            </a:pPr>
            <a:r>
              <a:rPr lang="es-CO" dirty="0" smtClean="0"/>
              <a:t>Los </a:t>
            </a:r>
            <a:r>
              <a:rPr lang="es-CO" dirty="0"/>
              <a:t>pretendidos visitantes del mundo de los espíritus algunas veces formulan advertencias o amonestaciones que resultan correctas. Entonces, cuando han logrado infundir confianza, presentan doctrinas que minan directamente la fe en las Escrituras. </a:t>
            </a:r>
          </a:p>
        </p:txBody>
      </p:sp>
    </p:spTree>
    <p:extLst>
      <p:ext uri="{BB962C8B-B14F-4D97-AF65-F5344CB8AC3E}">
        <p14:creationId xmlns:p14="http://schemas.microsoft.com/office/powerpoint/2010/main" val="327460494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40000"/>
              <a:lumOff val="60000"/>
            </a:schemeClr>
          </a:solidFill>
        </p:spPr>
        <p:txBody>
          <a:bodyPr>
            <a:normAutofit fontScale="85000" lnSpcReduction="20000"/>
          </a:bodyPr>
          <a:lstStyle/>
          <a:p>
            <a:pPr marL="0" indent="0">
              <a:buNone/>
            </a:pPr>
            <a:r>
              <a:rPr lang="es-CO" dirty="0"/>
              <a:t>Al aparentar profundo interés en el bienestar de sus amigos de la tierra, insinúan los más peligrosos errores. El hecho de que dicen algunas verdades, y a veces son capaces de predecir eventos futuros, da a sus declaraciones una apariencia de veracidad; y las multitudes aceptan tan rápidamente esas falsas enseñanzas, como si fueran las más sagradas verdades de la Biblia. Se pone a un lado la ley de Dios, se desprecia el Espíritu de gracia y se desconoce la santidad de la sangre del pacto. </a:t>
            </a:r>
            <a:endParaRPr lang="es-CO" dirty="0" smtClean="0"/>
          </a:p>
          <a:p>
            <a:pPr marL="0" indent="0">
              <a:buNone/>
            </a:pPr>
            <a:endParaRPr lang="es-CO" dirty="0" smtClean="0"/>
          </a:p>
          <a:p>
            <a:pPr marL="0" indent="0">
              <a:buNone/>
            </a:pPr>
            <a:r>
              <a:rPr lang="es-CO" dirty="0" smtClean="0"/>
              <a:t>Los </a:t>
            </a:r>
            <a:r>
              <a:rPr lang="es-CO" dirty="0"/>
              <a:t>espíritus niegan la divinidad de Cristo e incluso ponen al Creador a su misma altura. De este modo, bajo un nuevo disfraz, el gran rebelde prosigue su lucha contra Dios, que comenzó en el cielo, y que por casi </a:t>
            </a:r>
            <a:r>
              <a:rPr lang="es-CO" b="1" u="sng" dirty="0"/>
              <a:t>seis mil años</a:t>
            </a:r>
            <a:r>
              <a:rPr lang="es-CO" dirty="0"/>
              <a:t> ha continuado en la tierra.  </a:t>
            </a:r>
          </a:p>
          <a:p>
            <a:endParaRPr lang="es-CO" dirty="0"/>
          </a:p>
          <a:p>
            <a:endParaRPr lang="es-CO" dirty="0"/>
          </a:p>
        </p:txBody>
      </p:sp>
    </p:spTree>
    <p:extLst>
      <p:ext uri="{BB962C8B-B14F-4D97-AF65-F5344CB8AC3E}">
        <p14:creationId xmlns:p14="http://schemas.microsoft.com/office/powerpoint/2010/main" val="274781869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1800" dirty="0" smtClean="0"/>
              <a:t> </a:t>
            </a:r>
            <a:r>
              <a:rPr lang="es-CO" sz="2800" b="1" dirty="0" smtClean="0"/>
              <a:t>LIBRO</a:t>
            </a:r>
            <a:r>
              <a:rPr lang="es-CO" sz="2800" b="1" dirty="0"/>
              <a:t>: </a:t>
            </a:r>
            <a:r>
              <a:rPr lang="es-CO" sz="2800" b="1" dirty="0" smtClean="0"/>
              <a:t>TESTIMONIOS </a:t>
            </a:r>
            <a:r>
              <a:rPr lang="es-CO" sz="2800" b="1" dirty="0"/>
              <a:t>SELECTOS TOMO 2 </a:t>
            </a:r>
            <a:br>
              <a:rPr lang="es-CO" sz="2800" b="1" dirty="0"/>
            </a:br>
            <a:r>
              <a:rPr lang="es-CO" sz="2800" b="1" dirty="0" smtClean="0"/>
              <a:t>CAPÍTULO: Introducción</a:t>
            </a:r>
            <a:r>
              <a:rPr lang="es-CO" sz="2800" b="1" dirty="0"/>
              <a:t>: </a:t>
            </a:r>
            <a:r>
              <a:rPr lang="es-CO" sz="2800" b="1" dirty="0" smtClean="0"/>
              <a:t>EL ESPÍRITU DE PROFECÍA - 1 </a:t>
            </a:r>
            <a:endParaRPr lang="es-CO" sz="2800" b="1" dirty="0"/>
          </a:p>
        </p:txBody>
      </p:sp>
      <p:sp>
        <p:nvSpPr>
          <p:cNvPr id="3" name="2 Marcador de contenido"/>
          <p:cNvSpPr>
            <a:spLocks noGrp="1"/>
          </p:cNvSpPr>
          <p:nvPr>
            <p:ph idx="1"/>
          </p:nvPr>
        </p:nvSpPr>
        <p:spPr>
          <a:xfrm>
            <a:off x="457200" y="1600200"/>
            <a:ext cx="8229600" cy="4997152"/>
          </a:xfrm>
          <a:solidFill>
            <a:schemeClr val="bg2">
              <a:lumMod val="90000"/>
            </a:schemeClr>
          </a:solidFill>
        </p:spPr>
        <p:txBody>
          <a:bodyPr>
            <a:normAutofit lnSpcReduction="10000"/>
          </a:bodyPr>
          <a:lstStyle/>
          <a:p>
            <a:pPr marL="0" indent="0">
              <a:buNone/>
            </a:pPr>
            <a:r>
              <a:rPr lang="es-CO" dirty="0" smtClean="0"/>
              <a:t>HUBO </a:t>
            </a:r>
            <a:r>
              <a:rPr lang="es-CO" dirty="0"/>
              <a:t>un tiempo en que el hombre andaba con Dios en el Edén. Contemplaba abiertamente la gloria del Señor, y hablaba con Dios, con Cristo y los ángeles en el paraíso, sin interposición del más tenue velo. </a:t>
            </a:r>
            <a:endParaRPr lang="es-CO" dirty="0" smtClean="0"/>
          </a:p>
          <a:p>
            <a:pPr marL="0" indent="0">
              <a:buNone/>
            </a:pPr>
            <a:endParaRPr lang="es-CO" dirty="0" smtClean="0"/>
          </a:p>
          <a:p>
            <a:pPr marL="0" indent="0">
              <a:buNone/>
            </a:pPr>
            <a:r>
              <a:rPr lang="es-CO" dirty="0" smtClean="0"/>
              <a:t>El </a:t>
            </a:r>
            <a:r>
              <a:rPr lang="es-CO" dirty="0"/>
              <a:t>hombre cayó de su rectitud moral e inocencia y fue expulsado del Edén, lejos de la vista del árbol de vida y de la directa presencia del Señor y sus santos ángeles. </a:t>
            </a:r>
          </a:p>
        </p:txBody>
      </p:sp>
    </p:spTree>
    <p:extLst>
      <p:ext uri="{BB962C8B-B14F-4D97-AF65-F5344CB8AC3E}">
        <p14:creationId xmlns:p14="http://schemas.microsoft.com/office/powerpoint/2010/main" val="30840548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60000"/>
              <a:lumOff val="40000"/>
            </a:schemeClr>
          </a:solidFill>
        </p:spPr>
        <p:txBody>
          <a:bodyPr>
            <a:normAutofit fontScale="85000" lnSpcReduction="10000"/>
          </a:bodyPr>
          <a:lstStyle/>
          <a:p>
            <a:pPr marL="0" indent="0">
              <a:buNone/>
            </a:pPr>
            <a:r>
              <a:rPr lang="es-CO" dirty="0"/>
              <a:t>Desde entonces las tinieblas morales extendieron sus sombras por doquiera como un palio de muerte y se difundió por todas partes la mancha y corrupción del pecado. </a:t>
            </a:r>
            <a:endParaRPr lang="es-CO" dirty="0" smtClean="0"/>
          </a:p>
          <a:p>
            <a:pPr marL="0" indent="0">
              <a:buNone/>
            </a:pPr>
            <a:endParaRPr lang="es-CO" dirty="0" smtClean="0"/>
          </a:p>
          <a:p>
            <a:pPr marL="0" indent="0">
              <a:buNone/>
            </a:pPr>
            <a:r>
              <a:rPr lang="es-CO" dirty="0" smtClean="0"/>
              <a:t>Entre </a:t>
            </a:r>
            <a:r>
              <a:rPr lang="es-CO" dirty="0"/>
              <a:t>la lobreguez general y miseria moral, el hombre ha peregrinado durante cerca de </a:t>
            </a:r>
            <a:r>
              <a:rPr lang="es-CO" b="1" u="sng" dirty="0"/>
              <a:t>seis mil años</a:t>
            </a:r>
            <a:r>
              <a:rPr lang="es-CO" dirty="0"/>
              <a:t> desde las puertas del paraíso, sujeto a enfermedades, dolores, tristezas, lágrimas y muerte. </a:t>
            </a:r>
            <a:endParaRPr lang="es-CO" dirty="0" smtClean="0"/>
          </a:p>
          <a:p>
            <a:pPr marL="0" indent="0">
              <a:buNone/>
            </a:pPr>
            <a:endParaRPr lang="es-CO" dirty="0" smtClean="0"/>
          </a:p>
          <a:p>
            <a:pPr marL="0" indent="0">
              <a:buNone/>
            </a:pPr>
            <a:r>
              <a:rPr lang="es-CO" dirty="0" smtClean="0"/>
              <a:t>También </a:t>
            </a:r>
            <a:r>
              <a:rPr lang="es-CO" dirty="0"/>
              <a:t>ha estado sujeto a las tentaciones y los engaños del demonio, hasta el punto de que durante todo el período de su estado de caída, reinó Satanás en casi universal dominio en la triste historia del hombre. </a:t>
            </a:r>
          </a:p>
        </p:txBody>
      </p:sp>
    </p:spTree>
    <p:extLst>
      <p:ext uri="{BB962C8B-B14F-4D97-AF65-F5344CB8AC3E}">
        <p14:creationId xmlns:p14="http://schemas.microsoft.com/office/powerpoint/2010/main" val="30681415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2000" b="1" dirty="0" smtClean="0"/>
              <a:t> </a:t>
            </a:r>
            <a:r>
              <a:rPr lang="es-CO" sz="3200" b="1" dirty="0" smtClean="0"/>
              <a:t>LIBRO</a:t>
            </a:r>
            <a:r>
              <a:rPr lang="es-CO" sz="3200" b="1" dirty="0"/>
              <a:t>: </a:t>
            </a:r>
            <a:r>
              <a:rPr lang="es-CO" sz="3200" b="1" dirty="0" smtClean="0"/>
              <a:t>LA </a:t>
            </a:r>
            <a:r>
              <a:rPr lang="es-CO" sz="3200" b="1" dirty="0"/>
              <a:t>FE POR LA CUAL VIVO </a:t>
            </a:r>
            <a:br>
              <a:rPr lang="es-CO" sz="3200" b="1" dirty="0"/>
            </a:br>
            <a:r>
              <a:rPr lang="es-CO" sz="3200" b="1" dirty="0" smtClean="0"/>
              <a:t>CAPÍTULO: EL PECADO Y EL PRIMER REBELDE. </a:t>
            </a:r>
            <a:endParaRPr lang="es-CO" sz="3200" b="1" dirty="0"/>
          </a:p>
        </p:txBody>
      </p:sp>
      <p:sp>
        <p:nvSpPr>
          <p:cNvPr id="3" name="2 Marcador de contenido"/>
          <p:cNvSpPr>
            <a:spLocks noGrp="1"/>
          </p:cNvSpPr>
          <p:nvPr>
            <p:ph idx="1"/>
          </p:nvPr>
        </p:nvSpPr>
        <p:spPr>
          <a:xfrm>
            <a:off x="323528" y="1916832"/>
            <a:ext cx="8229600" cy="4525963"/>
          </a:xfrm>
          <a:solidFill>
            <a:schemeClr val="accent4">
              <a:lumMod val="60000"/>
              <a:lumOff val="40000"/>
            </a:schemeClr>
          </a:solidFill>
        </p:spPr>
        <p:txBody>
          <a:bodyPr>
            <a:normAutofit fontScale="92500"/>
          </a:bodyPr>
          <a:lstStyle/>
          <a:p>
            <a:pPr marL="0" indent="0">
              <a:buNone/>
            </a:pPr>
            <a:endParaRPr lang="es-CO" dirty="0" smtClean="0"/>
          </a:p>
          <a:p>
            <a:pPr marL="0" indent="0">
              <a:buNone/>
            </a:pPr>
            <a:r>
              <a:rPr lang="es-CO" dirty="0" smtClean="0"/>
              <a:t>"</a:t>
            </a:r>
            <a:r>
              <a:rPr lang="es-CO" dirty="0"/>
              <a:t>La obra de destrucción de Satanás ha terminado para siempre. Durante </a:t>
            </a:r>
            <a:r>
              <a:rPr lang="es-CO" b="1" u="sng" dirty="0"/>
              <a:t>seis mil años </a:t>
            </a:r>
            <a:r>
              <a:rPr lang="es-CO" dirty="0"/>
              <a:t>ha obrado a su gusto, llenando la tierra de dolor y causando penas por todo el universo. Toda la creación ha gemido y sufrido en angustia. </a:t>
            </a:r>
            <a:endParaRPr lang="es-CO" dirty="0" smtClean="0"/>
          </a:p>
          <a:p>
            <a:pPr marL="0" indent="0">
              <a:buNone/>
            </a:pPr>
            <a:endParaRPr lang="es-CO" dirty="0"/>
          </a:p>
          <a:p>
            <a:pPr marL="0" indent="0">
              <a:buNone/>
            </a:pPr>
            <a:r>
              <a:rPr lang="es-CO" dirty="0" smtClean="0"/>
              <a:t>Ahora </a:t>
            </a:r>
            <a:r>
              <a:rPr lang="es-CO" dirty="0"/>
              <a:t>las criaturas de Dios han sido libradas para siempre de su presencia y de sus tentaciones</a:t>
            </a:r>
            <a:r>
              <a:rPr lang="es-CO" dirty="0" smtClean="0"/>
              <a:t>."</a:t>
            </a:r>
            <a:endParaRPr lang="es-CO" dirty="0"/>
          </a:p>
          <a:p>
            <a:endParaRPr lang="es-CO" dirty="0"/>
          </a:p>
        </p:txBody>
      </p:sp>
    </p:spTree>
    <p:extLst>
      <p:ext uri="{BB962C8B-B14F-4D97-AF65-F5344CB8AC3E}">
        <p14:creationId xmlns:p14="http://schemas.microsoft.com/office/powerpoint/2010/main" val="763983059"/>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2400" dirty="0" smtClean="0"/>
              <a:t> </a:t>
            </a:r>
            <a:r>
              <a:rPr lang="es-CO" sz="3200" b="1" dirty="0" smtClean="0"/>
              <a:t>LIBRO</a:t>
            </a:r>
            <a:r>
              <a:rPr lang="es-CO" sz="3200" b="1" dirty="0"/>
              <a:t>: </a:t>
            </a:r>
            <a:r>
              <a:rPr lang="es-CO" sz="3200" b="1" dirty="0" smtClean="0"/>
              <a:t>EL </a:t>
            </a:r>
            <a:r>
              <a:rPr lang="es-CO" sz="3200" b="1" dirty="0"/>
              <a:t>DESEADO DE TODAS LAS GENTES </a:t>
            </a:r>
            <a:br>
              <a:rPr lang="es-CO" sz="3200" b="1" dirty="0"/>
            </a:br>
            <a:r>
              <a:rPr lang="es-CO" sz="3200" b="1" dirty="0" smtClean="0"/>
              <a:t>CAPÍTULO: Previsiones </a:t>
            </a:r>
            <a:r>
              <a:rPr lang="es-CO" sz="3200" b="1" dirty="0"/>
              <a:t>de la Cruz </a:t>
            </a:r>
          </a:p>
        </p:txBody>
      </p:sp>
      <p:sp>
        <p:nvSpPr>
          <p:cNvPr id="3" name="2 Marcador de contenido"/>
          <p:cNvSpPr>
            <a:spLocks noGrp="1"/>
          </p:cNvSpPr>
          <p:nvPr>
            <p:ph idx="1"/>
          </p:nvPr>
        </p:nvSpPr>
        <p:spPr>
          <a:solidFill>
            <a:schemeClr val="bg1">
              <a:lumMod val="85000"/>
            </a:schemeClr>
          </a:solidFill>
        </p:spPr>
        <p:txBody>
          <a:bodyPr>
            <a:normAutofit/>
          </a:bodyPr>
          <a:lstStyle/>
          <a:p>
            <a:pPr marL="0" indent="0">
              <a:buNone/>
            </a:pPr>
            <a:endParaRPr lang="es-CO" dirty="0" smtClean="0"/>
          </a:p>
          <a:p>
            <a:r>
              <a:rPr lang="es-CO" dirty="0"/>
              <a:t>Durante </a:t>
            </a:r>
            <a:r>
              <a:rPr lang="es-CO" b="1" u="sng" dirty="0"/>
              <a:t>seis mil años</a:t>
            </a:r>
            <a:r>
              <a:rPr lang="es-CO" dirty="0"/>
              <a:t>, la fe ha edificado sobre Cristo. Durante </a:t>
            </a:r>
            <a:r>
              <a:rPr lang="es-CO" b="1" u="sng" dirty="0"/>
              <a:t>seis mil años</a:t>
            </a:r>
            <a:r>
              <a:rPr lang="es-CO" dirty="0"/>
              <a:t>, las tempestades y los embates de la </a:t>
            </a:r>
            <a:r>
              <a:rPr lang="es-CO" dirty="0" smtClean="0"/>
              <a:t>ira </a:t>
            </a:r>
            <a:r>
              <a:rPr lang="es-CO" dirty="0"/>
              <a:t>satánica han azotado la Roca de nuestra salvación; pero ella sigue inconmovible</a:t>
            </a:r>
            <a:r>
              <a:rPr lang="es-CO" dirty="0" smtClean="0"/>
              <a:t>. </a:t>
            </a:r>
            <a:endParaRPr lang="es-CO" dirty="0"/>
          </a:p>
          <a:p>
            <a:endParaRPr lang="es-CO" dirty="0"/>
          </a:p>
        </p:txBody>
      </p:sp>
    </p:spTree>
    <p:extLst>
      <p:ext uri="{BB962C8B-B14F-4D97-AF65-F5344CB8AC3E}">
        <p14:creationId xmlns:p14="http://schemas.microsoft.com/office/powerpoint/2010/main" val="202164858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2000" dirty="0" smtClean="0"/>
              <a:t> </a:t>
            </a:r>
            <a:r>
              <a:rPr lang="es-CO" sz="2000" dirty="0"/>
              <a:t/>
            </a:r>
            <a:br>
              <a:rPr lang="es-CO" sz="2000" dirty="0"/>
            </a:br>
            <a:r>
              <a:rPr lang="es-CO" sz="2400" b="1" dirty="0"/>
              <a:t>LIBRO: </a:t>
            </a:r>
            <a:r>
              <a:rPr lang="es-CO" sz="2400" b="1" dirty="0" smtClean="0"/>
              <a:t> CONSEJOS </a:t>
            </a:r>
            <a:r>
              <a:rPr lang="es-CO" sz="2400" b="1" dirty="0"/>
              <a:t>PARA LOS MAESTROS, PADRES Y ALUMNOS ACERCA DE LA EDUCACIÓN CRISTIANA </a:t>
            </a:r>
            <a:br>
              <a:rPr lang="es-CO" sz="2400" b="1" dirty="0"/>
            </a:br>
            <a:r>
              <a:rPr lang="es-CO" sz="2400" b="1" dirty="0" smtClean="0"/>
              <a:t>CAPÍTULO: 66</a:t>
            </a:r>
            <a:r>
              <a:rPr lang="es-CO" sz="2400" b="1" dirty="0"/>
              <a:t>. SE NECESITAN MÉDICOS EVANGELISTAS </a:t>
            </a:r>
            <a:br>
              <a:rPr lang="es-CO" sz="2400" b="1" dirty="0"/>
            </a:br>
            <a:endParaRPr lang="es-CO" sz="2400" b="1" dirty="0"/>
          </a:p>
        </p:txBody>
      </p:sp>
      <p:sp>
        <p:nvSpPr>
          <p:cNvPr id="3" name="2 Marcador de contenido"/>
          <p:cNvSpPr>
            <a:spLocks noGrp="1"/>
          </p:cNvSpPr>
          <p:nvPr>
            <p:ph idx="1"/>
          </p:nvPr>
        </p:nvSpPr>
        <p:spPr>
          <a:solidFill>
            <a:schemeClr val="bg2">
              <a:lumMod val="75000"/>
            </a:schemeClr>
          </a:solidFill>
        </p:spPr>
        <p:txBody>
          <a:bodyPr>
            <a:normAutofit fontScale="92500" lnSpcReduction="10000"/>
          </a:bodyPr>
          <a:lstStyle/>
          <a:p>
            <a:pPr marL="0" indent="0">
              <a:buNone/>
            </a:pPr>
            <a:endParaRPr lang="es-CO" dirty="0" smtClean="0"/>
          </a:p>
          <a:p>
            <a:r>
              <a:rPr lang="es-CO" dirty="0"/>
              <a:t>Nunca ha sido mayor que hoy la necesidad que tiene el mundo de enseñanza y curación. Está lleno de necesitados que requieren nuestra atención: los débiles, los impotentes, los ignorantes, los degradados. </a:t>
            </a:r>
            <a:endParaRPr lang="es-CO" dirty="0" smtClean="0"/>
          </a:p>
          <a:p>
            <a:r>
              <a:rPr lang="es-CO" dirty="0" smtClean="0"/>
              <a:t>La </a:t>
            </a:r>
            <a:r>
              <a:rPr lang="es-CO" dirty="0"/>
              <a:t>continua transgresión del hombre durante casi </a:t>
            </a:r>
            <a:r>
              <a:rPr lang="es-CO" b="1" u="sng" dirty="0"/>
              <a:t>seis mil años</a:t>
            </a:r>
            <a:r>
              <a:rPr lang="es-CO" b="1" dirty="0"/>
              <a:t> </a:t>
            </a:r>
            <a:r>
              <a:rPr lang="es-CO" dirty="0"/>
              <a:t>ha producido enfermedad, dolor y muerte. Multitudes están pereciendo por falta de conocimiento. </a:t>
            </a:r>
          </a:p>
          <a:p>
            <a:endParaRPr lang="es-CO" dirty="0"/>
          </a:p>
          <a:p>
            <a:pPr marL="0" indent="0">
              <a:buNone/>
            </a:pPr>
            <a:endParaRPr lang="es-CO" dirty="0"/>
          </a:p>
          <a:p>
            <a:endParaRPr lang="es-CO" dirty="0"/>
          </a:p>
        </p:txBody>
      </p:sp>
    </p:spTree>
    <p:extLst>
      <p:ext uri="{BB962C8B-B14F-4D97-AF65-F5344CB8AC3E}">
        <p14:creationId xmlns:p14="http://schemas.microsoft.com/office/powerpoint/2010/main" val="3754118519"/>
      </p:ext>
    </p:extLst>
  </p:cSld>
  <p:clrMapOvr>
    <a:masterClrMapping/>
  </p:clrMapOvr>
  <p:transition spd="slow">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7504" y="274638"/>
            <a:ext cx="8856984" cy="1143000"/>
          </a:xfrm>
          <a:solidFill>
            <a:schemeClr val="accent1">
              <a:lumMod val="40000"/>
              <a:lumOff val="60000"/>
            </a:schemeClr>
          </a:solidFill>
        </p:spPr>
        <p:txBody>
          <a:bodyPr>
            <a:noAutofit/>
          </a:bodyPr>
          <a:lstStyle/>
          <a:p>
            <a:r>
              <a:rPr lang="es-CO" sz="2400" b="1" dirty="0" smtClean="0"/>
              <a:t> LIBRO</a:t>
            </a:r>
            <a:r>
              <a:rPr lang="es-CO" sz="2400" b="1" dirty="0"/>
              <a:t>: </a:t>
            </a:r>
            <a:r>
              <a:rPr lang="es-CO" sz="2400" b="1" dirty="0" smtClean="0"/>
              <a:t> </a:t>
            </a:r>
            <a:r>
              <a:rPr lang="es-CO" sz="2400" b="1" dirty="0"/>
              <a:t>SEGURIDAD Y PAZ EN EL CONFLICTO DE LOS SIGLOS </a:t>
            </a:r>
            <a:br>
              <a:rPr lang="es-CO" sz="2400" b="1" dirty="0"/>
            </a:br>
            <a:r>
              <a:rPr lang="es-CO" sz="2400" b="1" dirty="0"/>
              <a:t>CAPÍTULO</a:t>
            </a:r>
            <a:r>
              <a:rPr lang="es-CO" sz="2400" b="1" dirty="0" smtClean="0"/>
              <a:t>:  </a:t>
            </a:r>
            <a:r>
              <a:rPr lang="es-CO" sz="2400" b="1" dirty="0"/>
              <a:t>CAPÍTULO 35. ¿Pueden Hablarnos Nuestros Muertos? </a:t>
            </a:r>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p:spPr>
        <p:txBody>
          <a:bodyPr>
            <a:normAutofit fontScale="85000" lnSpcReduction="20000"/>
          </a:bodyPr>
          <a:lstStyle/>
          <a:p>
            <a:pPr marL="0" indent="0">
              <a:buNone/>
            </a:pPr>
            <a:r>
              <a:rPr lang="es-CO" dirty="0" smtClean="0"/>
              <a:t>Después </a:t>
            </a:r>
            <a:r>
              <a:rPr lang="es-CO" dirty="0"/>
              <a:t>que Satanás ha hecho creer a esas personas que los muertos vuelven en realidad a comunicarse con ellas, hace aparecer a seres humanos que murieron sin preparación. Estos aseguran que son felices en el cielo y hasta que ocupan allí elevados puestos, por lo que se difunde el error de que no se hace diferencia entre los justos y los injustos. </a:t>
            </a:r>
            <a:endParaRPr lang="es-CO" dirty="0" smtClean="0"/>
          </a:p>
          <a:p>
            <a:pPr marL="0" indent="0">
              <a:buNone/>
            </a:pPr>
            <a:endParaRPr lang="es-CO" dirty="0"/>
          </a:p>
          <a:p>
            <a:pPr marL="0" indent="0">
              <a:buNone/>
            </a:pPr>
            <a:r>
              <a:rPr lang="es-CO" dirty="0" smtClean="0"/>
              <a:t>Esos </a:t>
            </a:r>
            <a:r>
              <a:rPr lang="es-CO" dirty="0"/>
              <a:t>supuestos visitantes del mundo de los espíritus dan a veces avisos y advertencias que resultan exactos. Luego que se han ganado la confianza, presentan doctrinas que de hecho destruyen la fe en las Santas Escrituras. Aparentando profundo interés por el bienestar de sus amigos en la tierra, insinúan los errores más peligrosos. </a:t>
            </a:r>
          </a:p>
          <a:p>
            <a:endParaRPr lang="es-CO" dirty="0"/>
          </a:p>
          <a:p>
            <a:endParaRPr lang="es-CO" dirty="0"/>
          </a:p>
        </p:txBody>
      </p:sp>
    </p:spTree>
    <p:extLst>
      <p:ext uri="{BB962C8B-B14F-4D97-AF65-F5344CB8AC3E}">
        <p14:creationId xmlns:p14="http://schemas.microsoft.com/office/powerpoint/2010/main" val="423635438"/>
      </p:ext>
    </p:extLst>
  </p:cSld>
  <p:clrMapOvr>
    <a:masterClrMapping/>
  </p:clrMapOvr>
  <p:transition spd="slow">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40000"/>
              <a:lumOff val="60000"/>
            </a:schemeClr>
          </a:solidFill>
        </p:spPr>
        <p:txBody>
          <a:bodyPr>
            <a:normAutofit fontScale="92500" lnSpcReduction="20000"/>
          </a:bodyPr>
          <a:lstStyle/>
          <a:p>
            <a:pPr marL="0" indent="0">
              <a:buNone/>
            </a:pPr>
            <a:r>
              <a:rPr lang="es-CO" dirty="0"/>
              <a:t>El hecho de que dicen algunas verdades y pueden a veces anunciar acontecimientos da a sus testimonios una apariencia de verosimilitud; y sus falsas enseñanzas son aceptadas por las multitudes con tanta diligencia y creídas tan a ciegas, como si se tratara de las verdades más sagradas de la Biblia. </a:t>
            </a:r>
            <a:endParaRPr lang="es-CO" dirty="0" smtClean="0"/>
          </a:p>
          <a:p>
            <a:pPr marL="0" indent="0">
              <a:buNone/>
            </a:pPr>
            <a:endParaRPr lang="es-CO" dirty="0" smtClean="0"/>
          </a:p>
          <a:p>
            <a:pPr marL="0" indent="0">
              <a:buNone/>
            </a:pPr>
            <a:r>
              <a:rPr lang="es-CO" dirty="0" smtClean="0"/>
              <a:t>Se </a:t>
            </a:r>
            <a:r>
              <a:rPr lang="es-CO" dirty="0"/>
              <a:t>rechaza la ley de Dios, se desprecia al Espíritu de gracia y se considera la sangre de la alianza como cosa profana. Los espíritus niegan la divinidad de Cristo y hasta ponen al Creador en </a:t>
            </a:r>
            <a:r>
              <a:rPr lang="es-CO" dirty="0" smtClean="0"/>
              <a:t>el </a:t>
            </a:r>
            <a:r>
              <a:rPr lang="es-CO" dirty="0"/>
              <a:t>mismo nivel que ellos mismos. Bajo este nuevo disfraz el gran rebelde continúa llevando adelante la guerra que empezó en el cielo y que se prosigue en la tierra desde hace unos </a:t>
            </a:r>
            <a:r>
              <a:rPr lang="es-CO" b="1" u="sng" dirty="0"/>
              <a:t>seis mil años</a:t>
            </a:r>
            <a:r>
              <a:rPr lang="es-CO" dirty="0"/>
              <a:t>. </a:t>
            </a:r>
          </a:p>
        </p:txBody>
      </p:sp>
    </p:spTree>
    <p:extLst>
      <p:ext uri="{BB962C8B-B14F-4D97-AF65-F5344CB8AC3E}">
        <p14:creationId xmlns:p14="http://schemas.microsoft.com/office/powerpoint/2010/main" val="8747534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Autofit/>
          </a:bodyPr>
          <a:lstStyle/>
          <a:p>
            <a:r>
              <a:rPr lang="es-CO" sz="3200" b="1" dirty="0" smtClean="0"/>
              <a:t>LIBRO</a:t>
            </a:r>
            <a:r>
              <a:rPr lang="es-CO" sz="3200" b="1" dirty="0"/>
              <a:t>: </a:t>
            </a:r>
            <a:r>
              <a:rPr lang="es-CO" sz="3200" b="1" dirty="0" smtClean="0"/>
              <a:t>JOYAS </a:t>
            </a:r>
            <a:r>
              <a:rPr lang="es-CO" sz="3200" b="1" dirty="0"/>
              <a:t>DE LOS TESTIMONIOS TOMO 1 </a:t>
            </a:r>
            <a:br>
              <a:rPr lang="es-CO" sz="3200" b="1" dirty="0"/>
            </a:br>
            <a:r>
              <a:rPr lang="es-CO" sz="3200" b="1" dirty="0" smtClean="0"/>
              <a:t>CAPÍTULO: El </a:t>
            </a:r>
            <a:r>
              <a:rPr lang="es-CO" sz="3200" b="1" dirty="0"/>
              <a:t>Poder del Apetito </a:t>
            </a:r>
          </a:p>
        </p:txBody>
      </p:sp>
      <p:sp>
        <p:nvSpPr>
          <p:cNvPr id="3" name="2 Marcador de contenido"/>
          <p:cNvSpPr>
            <a:spLocks noGrp="1"/>
          </p:cNvSpPr>
          <p:nvPr>
            <p:ph idx="1"/>
          </p:nvPr>
        </p:nvSpPr>
        <p:spPr>
          <a:xfrm>
            <a:off x="457200" y="1600200"/>
            <a:ext cx="8229600" cy="4925144"/>
          </a:xfrm>
          <a:gradFill>
            <a:gsLst>
              <a:gs pos="0">
                <a:srgbClr val="FFFFFF"/>
              </a:gs>
              <a:gs pos="7001">
                <a:srgbClr val="E6E6E6"/>
              </a:gs>
              <a:gs pos="32001">
                <a:srgbClr val="7D8496"/>
              </a:gs>
              <a:gs pos="47000">
                <a:srgbClr val="E6E6E6"/>
              </a:gs>
              <a:gs pos="85001">
                <a:srgbClr val="7D8496"/>
              </a:gs>
              <a:gs pos="100000">
                <a:srgbClr val="E6E6E6"/>
              </a:gs>
            </a:gsLst>
            <a:lin ang="5400000" scaled="0"/>
          </a:gradFill>
        </p:spPr>
        <p:txBody>
          <a:bodyPr>
            <a:normAutofit fontScale="92500" lnSpcReduction="20000"/>
          </a:bodyPr>
          <a:lstStyle/>
          <a:p>
            <a:pPr marL="0" indent="0">
              <a:buNone/>
            </a:pPr>
            <a:endParaRPr lang="es-CO" dirty="0" smtClean="0"/>
          </a:p>
          <a:p>
            <a:r>
              <a:rPr lang="es-CO" dirty="0"/>
              <a:t>El poder dominante del apetito causará la ruina de millares de personas, que, si hubiesen vencido en ese punto, habrían tenido fuerza moral para obtener la victoria sobre todas las demás tentaciones de Satanás. Pero los que son esclavos </a:t>
            </a:r>
            <a:r>
              <a:rPr lang="es-CO" dirty="0" smtClean="0"/>
              <a:t>del </a:t>
            </a:r>
            <a:r>
              <a:rPr lang="es-CO" dirty="0"/>
              <a:t>apetito no alcanzarán a perfeccionar el carácter cristiano. La continua transgresión del hombre durante </a:t>
            </a:r>
            <a:r>
              <a:rPr lang="es-CO" b="1" u="sng" dirty="0"/>
              <a:t>seis mil años</a:t>
            </a:r>
            <a:r>
              <a:rPr lang="es-CO" b="1" dirty="0"/>
              <a:t> </a:t>
            </a:r>
            <a:r>
              <a:rPr lang="es-CO" dirty="0"/>
              <a:t>ha producido enfermedad, dolor y muerte. Ya medida que nos acerquemos al fin, la tentación de complacer el apetito será más poderosa y más difícil de vencer. </a:t>
            </a:r>
            <a:r>
              <a:rPr lang="es-CO" dirty="0" smtClean="0"/>
              <a:t> </a:t>
            </a:r>
            <a:endParaRPr lang="es-CO" dirty="0"/>
          </a:p>
          <a:p>
            <a:endParaRPr lang="es-CO" dirty="0"/>
          </a:p>
          <a:p>
            <a:endParaRPr lang="es-CO" dirty="0"/>
          </a:p>
        </p:txBody>
      </p:sp>
    </p:spTree>
    <p:extLst>
      <p:ext uri="{BB962C8B-B14F-4D97-AF65-F5344CB8AC3E}">
        <p14:creationId xmlns:p14="http://schemas.microsoft.com/office/powerpoint/2010/main" val="34202942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40000"/>
              <a:lumOff val="60000"/>
            </a:schemeClr>
          </a:solidFill>
        </p:spPr>
        <p:txBody>
          <a:bodyPr>
            <a:noAutofit/>
          </a:bodyPr>
          <a:lstStyle/>
          <a:p>
            <a:r>
              <a:rPr lang="es-CO" sz="2400" dirty="0" smtClean="0"/>
              <a:t> </a:t>
            </a:r>
            <a:r>
              <a:rPr lang="es-CO" sz="2400" b="1" i="1" dirty="0" smtClean="0"/>
              <a:t>LIBRO</a:t>
            </a:r>
            <a:r>
              <a:rPr lang="es-CO" sz="2400" b="1" i="1" dirty="0"/>
              <a:t>: </a:t>
            </a:r>
            <a:r>
              <a:rPr lang="es-CO" sz="2400" b="1" i="1" dirty="0" smtClean="0"/>
              <a:t> </a:t>
            </a:r>
            <a:r>
              <a:rPr lang="es-CO" sz="2400" b="1" i="1" dirty="0"/>
              <a:t>SEGURIDAD Y PAZ EN EL CONFLICTO DE LOS SIGLOS </a:t>
            </a:r>
            <a:br>
              <a:rPr lang="es-CO" sz="2400" b="1" i="1" dirty="0"/>
            </a:br>
            <a:r>
              <a:rPr lang="es-CO" sz="2400" b="1" i="1" dirty="0" smtClean="0"/>
              <a:t>CAPÍTULO: Introducción </a:t>
            </a:r>
            <a:endParaRPr lang="es-CO" sz="2400" b="1" i="1" dirty="0"/>
          </a:p>
        </p:txBody>
      </p:sp>
      <p:sp>
        <p:nvSpPr>
          <p:cNvPr id="3" name="2 Marcador de contenido"/>
          <p:cNvSpPr>
            <a:spLocks noGrp="1"/>
          </p:cNvSpPr>
          <p:nvPr>
            <p:ph idx="1"/>
          </p:nvPr>
        </p:nvSpPr>
        <p:spPr>
          <a:xfrm>
            <a:off x="457200" y="1600200"/>
            <a:ext cx="8229600" cy="4997152"/>
          </a:xfrm>
          <a:solidFill>
            <a:schemeClr val="accent3">
              <a:lumMod val="60000"/>
              <a:lumOff val="40000"/>
            </a:schemeClr>
          </a:solidFill>
        </p:spPr>
        <p:txBody>
          <a:bodyPr>
            <a:normAutofit fontScale="77500" lnSpcReduction="20000"/>
          </a:bodyPr>
          <a:lstStyle/>
          <a:p>
            <a:pPr marL="0" indent="0">
              <a:buNone/>
            </a:pPr>
            <a:r>
              <a:rPr lang="es-CO" dirty="0" smtClean="0"/>
              <a:t>El </a:t>
            </a:r>
            <a:r>
              <a:rPr lang="es-CO" dirty="0"/>
              <a:t>gran conflicto entre el bien y el mal aumentará en intensidad hasta la consumación de los tiempos. En todas las edades la ira de Satanás se ha manifestado contra la iglesia de Cristo; y Dios ha derramado su gracia y su Espíritu sobre su pueblo para robustecerlo contra el poder del maligno. </a:t>
            </a:r>
            <a:endParaRPr lang="es-CO" dirty="0" smtClean="0"/>
          </a:p>
          <a:p>
            <a:pPr marL="0" indent="0">
              <a:buNone/>
            </a:pPr>
            <a:endParaRPr lang="es-CO" dirty="0" smtClean="0"/>
          </a:p>
          <a:p>
            <a:pPr marL="0" indent="0">
              <a:buNone/>
            </a:pPr>
            <a:r>
              <a:rPr lang="es-CO" dirty="0" smtClean="0"/>
              <a:t>Cuando </a:t>
            </a:r>
            <a:r>
              <a:rPr lang="es-CO" dirty="0"/>
              <a:t>los apóstoles de Cristo estaban por llevar el Evangelio por el mundo entero y consignarlo por escrito para provecho de todos los siglos venideros, fueron dotados especialmente con la luz del Espíritu. Pero a medida que la iglesia se va acercando a su liberación final, Satanás obrará con mayor poder. Descenderá "teniendo grande ira, sabiendo que tiene poco tiempo." </a:t>
            </a:r>
            <a:r>
              <a:rPr lang="es-CO" u="sng" dirty="0">
                <a:solidFill>
                  <a:srgbClr val="FF0000"/>
                </a:solidFill>
              </a:rPr>
              <a:t>(Apocalipsis 12: 12.)</a:t>
            </a:r>
            <a:r>
              <a:rPr lang="es-CO" dirty="0">
                <a:solidFill>
                  <a:srgbClr val="FF0000"/>
                </a:solidFill>
              </a:rPr>
              <a:t> </a:t>
            </a:r>
            <a:r>
              <a:rPr lang="es-CO" dirty="0"/>
              <a:t>Obrará "con grande potencia, y señales, y milagros mentirosos." </a:t>
            </a:r>
            <a:r>
              <a:rPr lang="es-CO" u="sng" dirty="0">
                <a:solidFill>
                  <a:srgbClr val="FF0000"/>
                </a:solidFill>
              </a:rPr>
              <a:t>(2 Tesalonicenses 2: 9</a:t>
            </a:r>
            <a:r>
              <a:rPr lang="es-CO" u="sng" dirty="0" smtClean="0">
                <a:solidFill>
                  <a:srgbClr val="FF0000"/>
                </a:solidFill>
              </a:rPr>
              <a:t>.)</a:t>
            </a:r>
            <a:endParaRPr lang="es-CO" u="sng" dirty="0">
              <a:solidFill>
                <a:srgbClr val="FF0000"/>
              </a:solidFill>
            </a:endParaRPr>
          </a:p>
        </p:txBody>
      </p:sp>
    </p:spTree>
    <p:extLst>
      <p:ext uri="{BB962C8B-B14F-4D97-AF65-F5344CB8AC3E}">
        <p14:creationId xmlns:p14="http://schemas.microsoft.com/office/powerpoint/2010/main" val="9739904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60000"/>
              <a:lumOff val="40000"/>
            </a:schemeClr>
          </a:solidFill>
        </p:spPr>
        <p:txBody>
          <a:bodyPr>
            <a:normAutofit fontScale="85000" lnSpcReduction="20000"/>
          </a:bodyPr>
          <a:lstStyle/>
          <a:p>
            <a:pPr marL="0" indent="0">
              <a:buNone/>
            </a:pPr>
            <a:r>
              <a:rPr lang="es-CO" dirty="0"/>
              <a:t>Por espacio de </a:t>
            </a:r>
            <a:r>
              <a:rPr lang="es-CO" b="1" u="sng" dirty="0"/>
              <a:t>seis mil años</a:t>
            </a:r>
            <a:r>
              <a:rPr lang="es-CO" b="1" dirty="0"/>
              <a:t> </a:t>
            </a:r>
            <a:r>
              <a:rPr lang="es-CO" dirty="0"/>
              <a:t>esa inteligencia maestra, después de haber sido la más alta entre los ángeles de Dios, no ha servido más que para el engaño y la ruina. </a:t>
            </a:r>
            <a:endParaRPr lang="es-CO" dirty="0" smtClean="0"/>
          </a:p>
          <a:p>
            <a:pPr marL="0" indent="0">
              <a:buNone/>
            </a:pPr>
            <a:endParaRPr lang="es-CO" dirty="0" smtClean="0"/>
          </a:p>
          <a:p>
            <a:pPr marL="0" indent="0">
              <a:buNone/>
            </a:pPr>
            <a:r>
              <a:rPr lang="es-CO" dirty="0" smtClean="0"/>
              <a:t>Y </a:t>
            </a:r>
            <a:r>
              <a:rPr lang="es-CO" dirty="0"/>
              <a:t>en el conflicto final se emplearán contra el pueblo de Dios todos los recursos de la habilidad y sutileza satánicas, y toda la crueldad desarrollada en esas luchas seculares. </a:t>
            </a:r>
            <a:endParaRPr lang="es-CO" dirty="0" smtClean="0"/>
          </a:p>
          <a:p>
            <a:pPr marL="0" indent="0">
              <a:buNone/>
            </a:pPr>
            <a:endParaRPr lang="es-CO" dirty="0" smtClean="0"/>
          </a:p>
          <a:p>
            <a:pPr marL="0" indent="0">
              <a:buNone/>
            </a:pPr>
            <a:r>
              <a:rPr lang="es-CO" dirty="0" smtClean="0"/>
              <a:t>Durante </a:t>
            </a:r>
            <a:r>
              <a:rPr lang="es-CO" dirty="0"/>
              <a:t>este tiempo de peligro los discípulos de Cristo tienen que dar al mundo la amonestación del </a:t>
            </a:r>
            <a:r>
              <a:rPr lang="es-CO" b="1" dirty="0"/>
              <a:t>segundo advenimiento del Señor</a:t>
            </a:r>
            <a:r>
              <a:rPr lang="es-CO" dirty="0"/>
              <a:t>; y un pueblo ha de ser preparado "sin mácula, y sin reprensión" para comparecer ante él a su venida. </a:t>
            </a:r>
            <a:r>
              <a:rPr lang="es-CO" u="sng" dirty="0">
                <a:solidFill>
                  <a:srgbClr val="FF0000"/>
                </a:solidFill>
              </a:rPr>
              <a:t>(2 Pedro 3: 14.)</a:t>
            </a:r>
            <a:r>
              <a:rPr lang="es-CO" dirty="0">
                <a:solidFill>
                  <a:srgbClr val="FF0000"/>
                </a:solidFill>
              </a:rPr>
              <a:t> </a:t>
            </a:r>
            <a:r>
              <a:rPr lang="es-CO" dirty="0"/>
              <a:t>Entonces el derramamiento especial de la gracia y el poder divinos no será menos necesario a la iglesia que en los días apostólicos. </a:t>
            </a:r>
            <a:r>
              <a:rPr lang="es-CO" dirty="0" smtClean="0"/>
              <a:t> </a:t>
            </a:r>
            <a:endParaRPr lang="es-CO" dirty="0"/>
          </a:p>
          <a:p>
            <a:endParaRPr lang="es-CO" dirty="0"/>
          </a:p>
        </p:txBody>
      </p:sp>
    </p:spTree>
    <p:extLst>
      <p:ext uri="{BB962C8B-B14F-4D97-AF65-F5344CB8AC3E}">
        <p14:creationId xmlns:p14="http://schemas.microsoft.com/office/powerpoint/2010/main" val="3780478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Autofit/>
          </a:bodyPr>
          <a:lstStyle/>
          <a:p>
            <a:r>
              <a:rPr lang="es-CO" sz="2400" dirty="0" smtClean="0"/>
              <a:t> </a:t>
            </a:r>
            <a:r>
              <a:rPr lang="es-CO" sz="2400" b="1" i="1" dirty="0" smtClean="0"/>
              <a:t>LIBRO</a:t>
            </a:r>
            <a:r>
              <a:rPr lang="es-CO" sz="2400" b="1" i="1" dirty="0"/>
              <a:t>: </a:t>
            </a:r>
            <a:r>
              <a:rPr lang="es-CO" sz="2400" b="1" i="1" dirty="0" smtClean="0"/>
              <a:t>SEGURIDAD </a:t>
            </a:r>
            <a:r>
              <a:rPr lang="es-CO" sz="2400" b="1" i="1" dirty="0"/>
              <a:t>Y PAZ EN EL CONFLICTO DE LOS SIGLOS </a:t>
            </a:r>
            <a:br>
              <a:rPr lang="es-CO" sz="2400" b="1" i="1" dirty="0"/>
            </a:br>
            <a:r>
              <a:rPr lang="es-CO" sz="2400" b="1" i="1" dirty="0" smtClean="0"/>
              <a:t>CAPÍTULO: 43</a:t>
            </a:r>
            <a:r>
              <a:rPr lang="es-CO" sz="2400" b="1" i="1" dirty="0"/>
              <a:t>. El Fin del Conflicto </a:t>
            </a:r>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p:spPr>
        <p:txBody>
          <a:bodyPr>
            <a:normAutofit fontScale="85000" lnSpcReduction="20000"/>
          </a:bodyPr>
          <a:lstStyle/>
          <a:p>
            <a:pPr marL="0" indent="0">
              <a:buNone/>
            </a:pPr>
            <a:r>
              <a:rPr lang="es-CO" dirty="0" smtClean="0"/>
              <a:t>La </a:t>
            </a:r>
            <a:r>
              <a:rPr lang="es-CO" dirty="0"/>
              <a:t>obra de destrucción de Satanás ha terminado para siempre. Durante </a:t>
            </a:r>
            <a:r>
              <a:rPr lang="es-CO" b="1" u="sng" dirty="0"/>
              <a:t>seis mil años</a:t>
            </a:r>
            <a:r>
              <a:rPr lang="es-CO" b="1" dirty="0"/>
              <a:t> </a:t>
            </a:r>
            <a:r>
              <a:rPr lang="es-CO" dirty="0"/>
              <a:t>obró a su gusto, llenando la tierra de dolor y causando penas por todo el universo. Toda la creación gimió y sufrió en angustia. </a:t>
            </a:r>
            <a:endParaRPr lang="es-CO" dirty="0" smtClean="0"/>
          </a:p>
          <a:p>
            <a:pPr marL="0" indent="0">
              <a:buNone/>
            </a:pPr>
            <a:endParaRPr lang="es-CO" dirty="0" smtClean="0"/>
          </a:p>
          <a:p>
            <a:pPr marL="0" indent="0">
              <a:buNone/>
            </a:pPr>
            <a:r>
              <a:rPr lang="es-CO" dirty="0" smtClean="0"/>
              <a:t>Ahora </a:t>
            </a:r>
            <a:r>
              <a:rPr lang="es-CO" dirty="0"/>
              <a:t>las criaturas de Dios han sido libradas para siempre de su presencia y de sus tentaciones. "¡</a:t>
            </a:r>
            <a:r>
              <a:rPr lang="es-CO" dirty="0">
                <a:latin typeface="Agency FB" pitchFamily="34" charset="0"/>
              </a:rPr>
              <a:t>Ya descansa y está en quietud toda la tierra; prorrumpen los hombres [justos] en cánticos</a:t>
            </a:r>
            <a:r>
              <a:rPr lang="es-CO" dirty="0"/>
              <a:t>!" </a:t>
            </a:r>
            <a:r>
              <a:rPr lang="es-CO" u="sng" dirty="0">
                <a:solidFill>
                  <a:srgbClr val="FF0000"/>
                </a:solidFill>
              </a:rPr>
              <a:t>(Isaías 14: 7, V.M.)</a:t>
            </a:r>
            <a:r>
              <a:rPr lang="es-CO" dirty="0">
                <a:solidFill>
                  <a:srgbClr val="FF0000"/>
                </a:solidFill>
              </a:rPr>
              <a:t> </a:t>
            </a:r>
            <a:r>
              <a:rPr lang="es-CO" dirty="0"/>
              <a:t>Y un grito de adoración y triunfo sube de entre todo el universo leal. Se oye "</a:t>
            </a:r>
            <a:r>
              <a:rPr lang="es-CO" dirty="0">
                <a:latin typeface="Agency FB" pitchFamily="34" charset="0"/>
              </a:rPr>
              <a:t>como si fuese el estruendo de una gran multitud, y como si fuese el estruendo de muchas aguas, y como si fuese el estruendo de poderosos truenos, que decían: ¡Aleluya; porque reina el Señor Dios, el Todopoderoso</a:t>
            </a:r>
            <a:r>
              <a:rPr lang="es-CO" dirty="0"/>
              <a:t>!" </a:t>
            </a:r>
            <a:r>
              <a:rPr lang="es-CO" u="sng" dirty="0">
                <a:solidFill>
                  <a:srgbClr val="FF0000"/>
                </a:solidFill>
              </a:rPr>
              <a:t>(Apocalipsis 19: 6, V.M.) </a:t>
            </a:r>
          </a:p>
        </p:txBody>
      </p:sp>
    </p:spTree>
    <p:extLst>
      <p:ext uri="{BB962C8B-B14F-4D97-AF65-F5344CB8AC3E}">
        <p14:creationId xmlns:p14="http://schemas.microsoft.com/office/powerpoint/2010/main" val="3681186267"/>
      </p:ext>
    </p:extLst>
  </p:cSld>
  <p:clrMapOvr>
    <a:masterClrMapping/>
  </p:clrMapOvr>
  <p:transition spd="slow">
    <p:cov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b="1" dirty="0" smtClean="0"/>
              <a:t>Libro: Deseado de Todas las Gentes: Pagina 32. 4.</a:t>
            </a:r>
            <a:endParaRPr lang="es-CO" b="1" dirty="0"/>
          </a:p>
        </p:txBody>
      </p:sp>
      <p:sp>
        <p:nvSpPr>
          <p:cNvPr id="3" name="2 Marcador de contenido"/>
          <p:cNvSpPr>
            <a:spLocks noGrp="1"/>
          </p:cNvSpPr>
          <p:nvPr>
            <p:ph idx="1"/>
          </p:nvPr>
        </p:nvSpPr>
        <p:spPr>
          <a:xfrm>
            <a:off x="457200" y="1600200"/>
            <a:ext cx="8229600" cy="5069160"/>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sz="2800" dirty="0" smtClean="0"/>
              <a:t>Habría sido una humillación casi infinita para el Hijo de Dios revestirse de la naturaleza humana, aun cuando Adán poseía la inocencia del Edén. </a:t>
            </a:r>
          </a:p>
          <a:p>
            <a:r>
              <a:rPr lang="es-CO" sz="2800" dirty="0" smtClean="0"/>
              <a:t>Pero Jesús aceptó la humillación cuando la especie se hallaba debilitada por </a:t>
            </a:r>
            <a:r>
              <a:rPr lang="es-CO" sz="2800" b="1" u="sng" dirty="0" smtClean="0"/>
              <a:t>CUATRO MIL AÑOS DE PECADO</a:t>
            </a:r>
            <a:r>
              <a:rPr lang="es-CO" sz="2800" dirty="0" smtClean="0"/>
              <a:t>.</a:t>
            </a:r>
          </a:p>
          <a:p>
            <a:endParaRPr lang="es-CO" sz="2800" dirty="0" smtClean="0"/>
          </a:p>
          <a:p>
            <a:r>
              <a:rPr lang="es-CO" sz="2800" u="sng" dirty="0" smtClean="0">
                <a:solidFill>
                  <a:srgbClr val="FF0000"/>
                </a:solidFill>
              </a:rPr>
              <a:t>Pagina 381-382</a:t>
            </a:r>
            <a:r>
              <a:rPr lang="es-CO" sz="2800" dirty="0" smtClean="0"/>
              <a:t>. Durante </a:t>
            </a:r>
            <a:r>
              <a:rPr lang="es-CO" sz="2800" b="1" u="sng" dirty="0" smtClean="0"/>
              <a:t>seis mil años</a:t>
            </a:r>
            <a:r>
              <a:rPr lang="es-CO" sz="2800" dirty="0" smtClean="0"/>
              <a:t>, la fe ha edificado sobre Cristo. Durante seis mil años, las tempestades y los embates de la idea satánica, han azotado la Roca de nuestra salvación; pero ella sigue inconmovible.</a:t>
            </a:r>
          </a:p>
          <a:p>
            <a:r>
              <a:rPr lang="es-CO" sz="2800" b="1" u="sng" dirty="0" smtClean="0">
                <a:solidFill>
                  <a:srgbClr val="FF0000"/>
                </a:solidFill>
              </a:rPr>
              <a:t>Pagina 92</a:t>
            </a:r>
            <a:r>
              <a:rPr lang="es-CO" sz="2800" dirty="0" smtClean="0"/>
              <a:t>. Durante </a:t>
            </a:r>
            <a:r>
              <a:rPr lang="es-CO" sz="2800" b="1" u="sng" dirty="0" smtClean="0"/>
              <a:t>cuatro mil años</a:t>
            </a:r>
            <a:r>
              <a:rPr lang="es-CO" sz="2800" dirty="0" smtClean="0"/>
              <a:t>, la familia humana  había estado perdiendo fuerza física y mental, así saco valor moral; y Cristo tomó sobre sí las flaquezas de la humanidad degenerada. Únicamente así podía rescatar al hombre de las profundidades de la degradación..  </a:t>
            </a:r>
            <a:r>
              <a:rPr lang="es-CO" sz="2800" dirty="0" smtClean="0">
                <a:solidFill>
                  <a:srgbClr val="FF0000"/>
                </a:solidFill>
              </a:rPr>
              <a:t>Nota: desde el primer sacrificio en el Edén, hasta el año 31. Sacrificio de Cristo, 4000 años.</a:t>
            </a:r>
          </a:p>
        </p:txBody>
      </p:sp>
    </p:spTree>
    <p:extLst>
      <p:ext uri="{BB962C8B-B14F-4D97-AF65-F5344CB8AC3E}">
        <p14:creationId xmlns:p14="http://schemas.microsoft.com/office/powerpoint/2010/main" val="387960850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p:spPr>
        <p:txBody>
          <a:bodyPr>
            <a:normAutofit fontScale="92500" lnSpcReduction="20000"/>
          </a:bodyPr>
          <a:lstStyle/>
          <a:p>
            <a:pPr marL="0" indent="0">
              <a:buNone/>
            </a:pPr>
            <a:r>
              <a:rPr lang="es-CO" sz="2800" b="1" dirty="0" smtClean="0">
                <a:solidFill>
                  <a:srgbClr val="FF0000"/>
                </a:solidFill>
              </a:rPr>
              <a:t>Deseado De Todas la Gentes P. 717 </a:t>
            </a:r>
            <a:r>
              <a:rPr lang="es-CO" sz="2800" dirty="0" smtClean="0"/>
              <a:t>dice:</a:t>
            </a:r>
          </a:p>
          <a:p>
            <a:pPr marL="0" indent="0">
              <a:buNone/>
            </a:pPr>
            <a:r>
              <a:rPr lang="es-CO" sz="2800" dirty="0" smtClean="0"/>
              <a:t> «DURANTE SEIS MIL AÑOS, LA OBRA DE REBELIÓN DE SATANÁS HIZO TEMBLAR LA TIERRA. El convirtió el mundo en un desierto, y destruyó sus ciudades; y a sus prisioneros nunca los soltaba, para que volvieran a casa. </a:t>
            </a:r>
          </a:p>
          <a:p>
            <a:pPr marL="0" indent="0">
              <a:buNone/>
            </a:pPr>
            <a:endParaRPr lang="es-CO" sz="2800" dirty="0" smtClean="0"/>
          </a:p>
          <a:p>
            <a:pPr marL="0" indent="0">
              <a:buNone/>
            </a:pPr>
            <a:r>
              <a:rPr lang="es-CO" sz="2800" dirty="0" smtClean="0"/>
              <a:t>DURANTE SEIS MIL AÑOS SU PRICIÓN (la tumba) HA RECIBIDO AL PUEBLO DE DIOS, Y LO HABRÍA TENIDO CAUTIVO PARA SIEMPRE, SI CRISTO NO HUBIESE ROTO SUS CADENAS Y LIBERTADO A LOS QUE TENÍA PRESOS».</a:t>
            </a:r>
          </a:p>
          <a:p>
            <a:pPr marL="0" indent="0">
              <a:buNone/>
            </a:pPr>
            <a:endParaRPr lang="es-CO" sz="2800" dirty="0" smtClean="0"/>
          </a:p>
          <a:p>
            <a:pPr marL="0" indent="0">
              <a:buNone/>
            </a:pPr>
            <a:r>
              <a:rPr lang="es-CO" sz="2800" dirty="0" smtClean="0"/>
              <a:t>Nota: Según el texto,  la liberación del pueblo de Dios, de sus tumbas, se realizará cuando concluyan los 6000 años. </a:t>
            </a:r>
            <a:r>
              <a:rPr lang="es-CO" sz="2800" b="1" dirty="0" smtClean="0">
                <a:solidFill>
                  <a:srgbClr val="FF0000"/>
                </a:solidFill>
              </a:rPr>
              <a:t>(Ver 1 Tes. 4: 16). </a:t>
            </a:r>
            <a:r>
              <a:rPr lang="es-CO" sz="2800" dirty="0"/>
              <a:t>Porque el Señor mismo con voz de mando, con voz de arcángel, y con trompeta de Dios, descenderá del cielo; y los muertos en Cristo resucitarán primero. </a:t>
            </a:r>
          </a:p>
        </p:txBody>
      </p:sp>
    </p:spTree>
    <p:extLst>
      <p:ext uri="{BB962C8B-B14F-4D97-AF65-F5344CB8AC3E}">
        <p14:creationId xmlns:p14="http://schemas.microsoft.com/office/powerpoint/2010/main" val="23670083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77500" lnSpcReduction="20000"/>
          </a:bodyPr>
          <a:lstStyle/>
          <a:p>
            <a:pPr marL="0" indent="0">
              <a:buNone/>
            </a:pPr>
            <a:r>
              <a:rPr lang="es-CO" dirty="0" smtClean="0"/>
              <a:t> </a:t>
            </a:r>
            <a:r>
              <a:rPr lang="es-CO" u="sng" dirty="0" smtClean="0">
                <a:solidFill>
                  <a:srgbClr val="FF0000"/>
                </a:solidFill>
              </a:rPr>
              <a:t>Pagina 201. p3- p 202.3</a:t>
            </a:r>
            <a:r>
              <a:rPr lang="es-CO" dirty="0" smtClean="0"/>
              <a:t>. «</a:t>
            </a:r>
            <a:r>
              <a:rPr lang="es-CO" dirty="0" smtClean="0">
                <a:latin typeface="Agency FB" pitchFamily="34" charset="0"/>
              </a:rPr>
              <a:t>Porque </a:t>
            </a:r>
            <a:r>
              <a:rPr lang="es-CO" dirty="0">
                <a:latin typeface="Agency FB" pitchFamily="34" charset="0"/>
              </a:rPr>
              <a:t>no hará nada el Señor Jehová, sin que revele su secreto a sus siervos </a:t>
            </a:r>
            <a:r>
              <a:rPr lang="es-CO" dirty="0" smtClean="0">
                <a:latin typeface="Agency FB" pitchFamily="34" charset="0"/>
              </a:rPr>
              <a:t>los profetas</a:t>
            </a:r>
            <a:r>
              <a:rPr lang="es-CO" dirty="0" smtClean="0"/>
              <a:t>» </a:t>
            </a:r>
            <a:r>
              <a:rPr lang="es-CO" dirty="0" smtClean="0">
                <a:solidFill>
                  <a:srgbClr val="FF0000"/>
                </a:solidFill>
              </a:rPr>
              <a:t>(Amos 3:7). </a:t>
            </a:r>
            <a:r>
              <a:rPr lang="es-CO" dirty="0" smtClean="0"/>
              <a:t>Aunque «</a:t>
            </a:r>
            <a:r>
              <a:rPr lang="es-CO" dirty="0">
                <a:latin typeface="Agency FB" pitchFamily="34" charset="0"/>
              </a:rPr>
              <a:t>Las cosas secretas pertenecen a Jehová nuestro </a:t>
            </a:r>
            <a:r>
              <a:rPr lang="es-CO" dirty="0" smtClean="0">
                <a:latin typeface="Agency FB" pitchFamily="34" charset="0"/>
              </a:rPr>
              <a:t>Dios,… </a:t>
            </a:r>
            <a:r>
              <a:rPr lang="es-CO" dirty="0">
                <a:latin typeface="Agency FB" pitchFamily="34" charset="0"/>
              </a:rPr>
              <a:t>las reveladas son para nosotros y para </a:t>
            </a:r>
            <a:r>
              <a:rPr lang="es-CO" dirty="0" smtClean="0">
                <a:latin typeface="Agency FB" pitchFamily="34" charset="0"/>
              </a:rPr>
              <a:t>nuestros</a:t>
            </a:r>
            <a:r>
              <a:rPr lang="es-CO" dirty="0" smtClean="0"/>
              <a:t>» </a:t>
            </a:r>
            <a:r>
              <a:rPr lang="es-CO" dirty="0" smtClean="0">
                <a:solidFill>
                  <a:srgbClr val="FF0000"/>
                </a:solidFill>
              </a:rPr>
              <a:t>(Deut.29:29). </a:t>
            </a:r>
            <a:r>
              <a:rPr lang="es-CO" dirty="0" smtClean="0"/>
              <a:t>Dios nos ha dado estas cosas, y su bendición acompañará al estudio reverente, con oración, de las escrituras proféticas». </a:t>
            </a:r>
          </a:p>
          <a:p>
            <a:pPr marL="0" indent="0">
              <a:buNone/>
            </a:pPr>
            <a:endParaRPr lang="es-CO" b="1" dirty="0" smtClean="0">
              <a:solidFill>
                <a:srgbClr val="0070C0"/>
              </a:solidFill>
            </a:endParaRPr>
          </a:p>
          <a:p>
            <a:pPr marL="0" indent="0">
              <a:buNone/>
            </a:pPr>
            <a:r>
              <a:rPr lang="es-CO" b="1" dirty="0" smtClean="0">
                <a:solidFill>
                  <a:srgbClr val="0070C0"/>
                </a:solidFill>
              </a:rPr>
              <a:t>Así como el mensaje del primer advenimiento de Cristo anunciaba el reino de su gracia, el mensaje de su segundo advenimiento anuncia el reino de su gloria. El segundo mensaje, como el primero, está basado en las profecías. </a:t>
            </a:r>
          </a:p>
          <a:p>
            <a:pPr marL="0" indent="0">
              <a:buNone/>
            </a:pPr>
            <a:endParaRPr lang="es-CO" dirty="0" smtClean="0"/>
          </a:p>
          <a:p>
            <a:pPr marL="0" indent="0">
              <a:buNone/>
            </a:pPr>
            <a:r>
              <a:rPr lang="es-CO" dirty="0" smtClean="0"/>
              <a:t>Las palabras del ángel a Daniel acerca de los últimos días, serán comprendidas en el tiempo del fin. En ese tiempo, «</a:t>
            </a:r>
            <a:r>
              <a:rPr lang="es-CO" dirty="0" smtClean="0">
                <a:latin typeface="Agency FB" pitchFamily="34" charset="0"/>
              </a:rPr>
              <a:t>muchos correrán de aquí para allá, y la ciencia será aumentada</a:t>
            </a:r>
            <a:r>
              <a:rPr lang="es-CO" dirty="0" smtClean="0"/>
              <a:t>».  «</a:t>
            </a:r>
            <a:r>
              <a:rPr lang="es-CO" dirty="0" smtClean="0">
                <a:latin typeface="Agency FB" pitchFamily="34" charset="0"/>
              </a:rPr>
              <a:t>Los impíos obrarán impíamente, y ninguno de los impíos entenderá, pero </a:t>
            </a:r>
            <a:r>
              <a:rPr lang="es-CO" b="1" u="sng" dirty="0" smtClean="0">
                <a:latin typeface="Agency FB" pitchFamily="34" charset="0"/>
              </a:rPr>
              <a:t>entenderán los entendidos</a:t>
            </a:r>
            <a:r>
              <a:rPr lang="es-CO" dirty="0" smtClean="0"/>
              <a:t>». </a:t>
            </a:r>
          </a:p>
          <a:p>
            <a:pPr marL="0" indent="0">
              <a:buNone/>
            </a:pPr>
            <a:r>
              <a:rPr lang="es-CO" dirty="0" smtClean="0"/>
              <a:t> </a:t>
            </a:r>
            <a:endParaRPr lang="es-CO" dirty="0"/>
          </a:p>
        </p:txBody>
      </p:sp>
    </p:spTree>
    <p:extLst>
      <p:ext uri="{BB962C8B-B14F-4D97-AF65-F5344CB8AC3E}">
        <p14:creationId xmlns:p14="http://schemas.microsoft.com/office/powerpoint/2010/main" val="7503717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80720"/>
          </a:xfrm>
        </p:spPr>
        <p:txBody>
          <a:bodyPr>
            <a:normAutofit fontScale="77500" lnSpcReduction="20000"/>
          </a:bodyPr>
          <a:lstStyle/>
          <a:p>
            <a:pPr marL="0" indent="0">
              <a:buNone/>
            </a:pPr>
            <a:r>
              <a:rPr lang="es-CO" dirty="0" smtClean="0"/>
              <a:t>Continúa diciendo el </a:t>
            </a:r>
            <a:r>
              <a:rPr lang="es-CO" b="1" u="sng" dirty="0" smtClean="0">
                <a:solidFill>
                  <a:srgbClr val="FF0000"/>
                </a:solidFill>
              </a:rPr>
              <a:t>Deseado de Todas la Gentes</a:t>
            </a:r>
            <a:r>
              <a:rPr lang="es-CO" dirty="0" smtClean="0"/>
              <a:t>: «El Salvador mismo anunció señales de </a:t>
            </a:r>
            <a:r>
              <a:rPr lang="es-CO" dirty="0"/>
              <a:t>su venida y dijo: </a:t>
            </a:r>
            <a:r>
              <a:rPr lang="es-CO" dirty="0" smtClean="0"/>
              <a:t>«</a:t>
            </a:r>
            <a:r>
              <a:rPr lang="es-CO" dirty="0" smtClean="0">
                <a:latin typeface="Agency FB" pitchFamily="34" charset="0"/>
              </a:rPr>
              <a:t>cuando </a:t>
            </a:r>
            <a:r>
              <a:rPr lang="es-CO" dirty="0">
                <a:latin typeface="Agency FB" pitchFamily="34" charset="0"/>
              </a:rPr>
              <a:t>viereis hacerse estas cosas, entended que está cerca el reino de </a:t>
            </a:r>
            <a:r>
              <a:rPr lang="es-CO" dirty="0" smtClean="0">
                <a:latin typeface="Agency FB" pitchFamily="34" charset="0"/>
              </a:rPr>
              <a:t>Dios»</a:t>
            </a:r>
            <a:r>
              <a:rPr lang="es-CO" dirty="0" smtClean="0"/>
              <a:t>. </a:t>
            </a:r>
            <a:r>
              <a:rPr lang="es-CO" dirty="0" smtClean="0">
                <a:solidFill>
                  <a:srgbClr val="FF0000"/>
                </a:solidFill>
              </a:rPr>
              <a:t>(Luc.21:31</a:t>
            </a:r>
            <a:r>
              <a:rPr lang="es-CO" dirty="0">
                <a:solidFill>
                  <a:srgbClr val="FF0000"/>
                </a:solidFill>
              </a:rPr>
              <a:t>). </a:t>
            </a:r>
            <a:r>
              <a:rPr lang="es-CO" dirty="0" smtClean="0"/>
              <a:t>«</a:t>
            </a:r>
            <a:r>
              <a:rPr lang="es-CO" dirty="0" smtClean="0">
                <a:latin typeface="Agency FB" pitchFamily="34" charset="0"/>
              </a:rPr>
              <a:t>Mirad </a:t>
            </a:r>
            <a:r>
              <a:rPr lang="es-CO" dirty="0">
                <a:latin typeface="Agency FB" pitchFamily="34" charset="0"/>
              </a:rPr>
              <a:t>también por vosotros mismos, que vuestros corazones no se carguen de glotonería y embriaguez y de los afanes de esta vida, y venga de repente sobre vosotros aquel </a:t>
            </a:r>
            <a:r>
              <a:rPr lang="es-CO" dirty="0" smtClean="0">
                <a:latin typeface="Agency FB" pitchFamily="34" charset="0"/>
              </a:rPr>
              <a:t>día</a:t>
            </a:r>
            <a:r>
              <a:rPr lang="es-CO" dirty="0" smtClean="0"/>
              <a:t>». </a:t>
            </a:r>
            <a:r>
              <a:rPr lang="es-CO" dirty="0" smtClean="0">
                <a:solidFill>
                  <a:srgbClr val="FF0000"/>
                </a:solidFill>
              </a:rPr>
              <a:t>(Luc.21:34</a:t>
            </a:r>
            <a:r>
              <a:rPr lang="es-CO" dirty="0">
                <a:solidFill>
                  <a:srgbClr val="FF0000"/>
                </a:solidFill>
              </a:rPr>
              <a:t>). </a:t>
            </a:r>
            <a:r>
              <a:rPr lang="es-CO" dirty="0" smtClean="0"/>
              <a:t>«</a:t>
            </a:r>
            <a:r>
              <a:rPr lang="es-CO" dirty="0" smtClean="0">
                <a:latin typeface="Agency FB" pitchFamily="34" charset="0"/>
              </a:rPr>
              <a:t>Velad</a:t>
            </a:r>
            <a:r>
              <a:rPr lang="es-CO" dirty="0">
                <a:latin typeface="Agency FB" pitchFamily="34" charset="0"/>
              </a:rPr>
              <a:t>, pues, en todo tiempo orando que seáis tenidos por dignos de escapar de todas estas cosas que vendrán, y de estar en pie delante del Hijo del </a:t>
            </a:r>
            <a:r>
              <a:rPr lang="es-CO" dirty="0" smtClean="0">
                <a:latin typeface="Agency FB" pitchFamily="34" charset="0"/>
              </a:rPr>
              <a:t>Hombre»</a:t>
            </a:r>
            <a:r>
              <a:rPr lang="es-CO" dirty="0" smtClean="0"/>
              <a:t>. </a:t>
            </a:r>
            <a:r>
              <a:rPr lang="es-CO" dirty="0" smtClean="0">
                <a:solidFill>
                  <a:srgbClr val="FF0000"/>
                </a:solidFill>
              </a:rPr>
              <a:t>(Luc.21:36).</a:t>
            </a:r>
          </a:p>
          <a:p>
            <a:endParaRPr lang="es-CO" dirty="0" smtClean="0"/>
          </a:p>
          <a:p>
            <a:r>
              <a:rPr lang="es-CO" b="1" dirty="0" smtClean="0">
                <a:solidFill>
                  <a:srgbClr val="0070C0"/>
                </a:solidFill>
              </a:rPr>
              <a:t>Hemos llegado al periodo predicho en estos pasajes. El tiempo del fin ha llegado, la visiones de los profetas están deselladas, y sus solemnes amonestaciones nos indican que la venida de nuestro Señor en gloria está cercana</a:t>
            </a:r>
            <a:r>
              <a:rPr lang="es-CO" dirty="0" smtClean="0"/>
              <a:t>.</a:t>
            </a:r>
          </a:p>
          <a:p>
            <a:r>
              <a:rPr lang="es-CO" dirty="0" smtClean="0"/>
              <a:t>Los judíos interpretaron erróneamente y aplicaron mal la palabra de Dios, y no reconocieron el tiempo de su visitación.  Esos años del ministerio de Cristo y sus apóstoles – </a:t>
            </a:r>
            <a:r>
              <a:rPr lang="es-CO" b="1" u="sng" dirty="0" smtClean="0"/>
              <a:t>los preciosos últimos años de gracia concedidos al pueblo </a:t>
            </a:r>
            <a:r>
              <a:rPr lang="es-CO" b="1" u="sng" dirty="0" smtClean="0"/>
              <a:t>escogido</a:t>
            </a:r>
            <a:r>
              <a:rPr lang="es-CO" b="1" dirty="0" smtClean="0"/>
              <a:t>- </a:t>
            </a:r>
            <a:r>
              <a:rPr lang="es-CO" b="1" u="sng" dirty="0" smtClean="0"/>
              <a:t>los dedicaron  a tramar la destrucción de los mensajeros del Señor</a:t>
            </a:r>
            <a:r>
              <a:rPr lang="es-CO" dirty="0" smtClean="0"/>
              <a:t>.</a:t>
            </a:r>
            <a:endParaRPr lang="es-CO" dirty="0"/>
          </a:p>
        </p:txBody>
      </p:sp>
    </p:spTree>
    <p:extLst>
      <p:ext uri="{BB962C8B-B14F-4D97-AF65-F5344CB8AC3E}">
        <p14:creationId xmlns:p14="http://schemas.microsoft.com/office/powerpoint/2010/main" val="21857503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196752"/>
            <a:ext cx="8229600" cy="4525963"/>
          </a:xfrm>
          <a:solidFill>
            <a:schemeClr val="accent5">
              <a:lumMod val="50000"/>
            </a:schemeClr>
          </a:solidFill>
        </p:spPr>
        <p:txBody>
          <a:bodyPr>
            <a:normAutofit fontScale="92500"/>
          </a:bodyPr>
          <a:lstStyle/>
          <a:p>
            <a:pPr marL="0" indent="0" algn="ctr">
              <a:buNone/>
            </a:pPr>
            <a:r>
              <a:rPr lang="es-CO" dirty="0" smtClean="0">
                <a:solidFill>
                  <a:srgbClr val="FFFF00"/>
                </a:solidFill>
              </a:rPr>
              <a:t>Las ambiciones terrenales los absorbieron, y el ofrecimiento del reino espiritual les fue hecho en vano.</a:t>
            </a:r>
          </a:p>
          <a:p>
            <a:pPr marL="0" indent="0" algn="ctr">
              <a:buNone/>
            </a:pPr>
            <a:r>
              <a:rPr lang="es-CO" dirty="0" smtClean="0">
                <a:solidFill>
                  <a:srgbClr val="FFFF00"/>
                </a:solidFill>
              </a:rPr>
              <a:t> </a:t>
            </a:r>
          </a:p>
          <a:p>
            <a:pPr marL="0" indent="0" algn="ctr">
              <a:buNone/>
            </a:pPr>
            <a:r>
              <a:rPr lang="es-CO" dirty="0" smtClean="0">
                <a:solidFill>
                  <a:srgbClr val="FFFF00"/>
                </a:solidFill>
              </a:rPr>
              <a:t>ASÍ TAMÍÉN HOY EL REINO DE ESTE MUNDO ABSORBE LOS PENSAMIENTOS DE LOS HOMBRES, Y NO TOMAN NOTA DE LAS PROFECÍAS QUE SE CUMPLEN RÁPIDAMENTE Y DE LOS INDICIOS DE QUE EL REINO DE DIOS LLEGA PRESTO».</a:t>
            </a:r>
          </a:p>
        </p:txBody>
      </p:sp>
    </p:spTree>
    <p:extLst>
      <p:ext uri="{BB962C8B-B14F-4D97-AF65-F5344CB8AC3E}">
        <p14:creationId xmlns:p14="http://schemas.microsoft.com/office/powerpoint/2010/main" val="282291831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gradFill>
            <a:gsLst>
              <a:gs pos="0">
                <a:srgbClr val="FFEFD1"/>
              </a:gs>
              <a:gs pos="64999">
                <a:srgbClr val="F0EBD5"/>
              </a:gs>
              <a:gs pos="100000">
                <a:srgbClr val="D1C39F"/>
              </a:gs>
            </a:gsLst>
            <a:lin ang="5400000" scaled="0"/>
          </a:gradFill>
        </p:spPr>
        <p:txBody>
          <a:bodyPr>
            <a:normAutofit fontScale="92500" lnSpcReduction="20000"/>
          </a:bodyPr>
          <a:lstStyle/>
          <a:p>
            <a:pPr marL="0" indent="0" algn="ctr">
              <a:buNone/>
            </a:pPr>
            <a:r>
              <a:rPr lang="es-CO" dirty="0" smtClean="0"/>
              <a:t>Recordamos las Palabras del profeta, las cuales tienen pleno cumplimiento hoy: </a:t>
            </a:r>
          </a:p>
          <a:p>
            <a:pPr marL="0" indent="0" algn="ctr">
              <a:buNone/>
            </a:pPr>
            <a:r>
              <a:rPr lang="es-CO" dirty="0" smtClean="0"/>
              <a:t>«</a:t>
            </a:r>
            <a:r>
              <a:rPr lang="es-CO" dirty="0" smtClean="0">
                <a:latin typeface="Agency FB" pitchFamily="34" charset="0"/>
              </a:rPr>
              <a:t>Porque </a:t>
            </a:r>
            <a:r>
              <a:rPr lang="es-CO" dirty="0">
                <a:latin typeface="Agency FB" pitchFamily="34" charset="0"/>
              </a:rPr>
              <a:t>no hará nada el Señor DIOS, sin que revele su secreto a sus siervos los </a:t>
            </a:r>
            <a:r>
              <a:rPr lang="es-CO" dirty="0" smtClean="0">
                <a:latin typeface="Agency FB" pitchFamily="34" charset="0"/>
              </a:rPr>
              <a:t>profetas»</a:t>
            </a:r>
            <a:r>
              <a:rPr lang="es-CO" dirty="0" smtClean="0"/>
              <a:t>.</a:t>
            </a:r>
          </a:p>
          <a:p>
            <a:pPr marL="0" indent="0" algn="ctr">
              <a:buNone/>
            </a:pPr>
            <a:r>
              <a:rPr lang="es-CO" dirty="0" smtClean="0">
                <a:solidFill>
                  <a:srgbClr val="FF0000"/>
                </a:solidFill>
              </a:rPr>
              <a:t>(</a:t>
            </a:r>
            <a:r>
              <a:rPr lang="es-CO" dirty="0">
                <a:solidFill>
                  <a:srgbClr val="FF0000"/>
                </a:solidFill>
              </a:rPr>
              <a:t>Amós 3:7).</a:t>
            </a:r>
          </a:p>
          <a:p>
            <a:endParaRPr lang="es-CO" dirty="0" smtClean="0"/>
          </a:p>
          <a:p>
            <a:pPr marL="0" indent="0" algn="ctr">
              <a:buNone/>
            </a:pPr>
            <a:r>
              <a:rPr lang="es-CO" dirty="0" smtClean="0"/>
              <a:t>«</a:t>
            </a:r>
            <a:r>
              <a:rPr lang="es-CO" dirty="0" smtClean="0">
                <a:latin typeface="Agency FB" pitchFamily="34" charset="0"/>
              </a:rPr>
              <a:t>El </a:t>
            </a:r>
            <a:r>
              <a:rPr lang="es-CO" dirty="0">
                <a:latin typeface="Agency FB" pitchFamily="34" charset="0"/>
              </a:rPr>
              <a:t>Señor ejecutará su palabra sobre la tierra, cabalmente y con </a:t>
            </a:r>
            <a:r>
              <a:rPr lang="es-CO" dirty="0" smtClean="0">
                <a:latin typeface="Agency FB" pitchFamily="34" charset="0"/>
              </a:rPr>
              <a:t>prontitud</a:t>
            </a:r>
            <a:r>
              <a:rPr lang="es-CO" dirty="0" smtClean="0"/>
              <a:t>» </a:t>
            </a:r>
          </a:p>
          <a:p>
            <a:pPr marL="0" indent="0" algn="ctr">
              <a:buNone/>
            </a:pPr>
            <a:r>
              <a:rPr lang="es-CO" dirty="0" smtClean="0">
                <a:solidFill>
                  <a:srgbClr val="FF0000"/>
                </a:solidFill>
              </a:rPr>
              <a:t>(Romanos 9:28).</a:t>
            </a:r>
          </a:p>
          <a:p>
            <a:endParaRPr lang="es-CO" dirty="0" smtClean="0"/>
          </a:p>
          <a:p>
            <a:pPr marL="0" indent="0" algn="ctr">
              <a:buNone/>
            </a:pPr>
            <a:r>
              <a:rPr lang="es-CO" dirty="0" smtClean="0"/>
              <a:t>«</a:t>
            </a:r>
            <a:r>
              <a:rPr lang="es-CO" dirty="0" smtClean="0">
                <a:latin typeface="Agency FB" pitchFamily="34" charset="0"/>
              </a:rPr>
              <a:t>Los </a:t>
            </a:r>
            <a:r>
              <a:rPr lang="es-CO" dirty="0">
                <a:latin typeface="Agency FB" pitchFamily="34" charset="0"/>
              </a:rPr>
              <a:t>entendidos resplandecerán como el resplandor del firmamento; y los que </a:t>
            </a:r>
            <a:r>
              <a:rPr lang="es-CO" dirty="0" smtClean="0">
                <a:latin typeface="Agency FB" pitchFamily="34" charset="0"/>
              </a:rPr>
              <a:t>enseñan </a:t>
            </a:r>
            <a:r>
              <a:rPr lang="es-CO" dirty="0">
                <a:latin typeface="Agency FB" pitchFamily="34" charset="0"/>
              </a:rPr>
              <a:t>la justicia a la multitud, como las estrellas a </a:t>
            </a:r>
            <a:r>
              <a:rPr lang="es-CO" dirty="0" smtClean="0">
                <a:latin typeface="Agency FB" pitchFamily="34" charset="0"/>
              </a:rPr>
              <a:t>perpetua eternidad</a:t>
            </a:r>
            <a:r>
              <a:rPr lang="es-CO" dirty="0" smtClean="0"/>
              <a:t>». </a:t>
            </a:r>
          </a:p>
          <a:p>
            <a:pPr marL="0" indent="0" algn="ctr">
              <a:buNone/>
            </a:pPr>
            <a:r>
              <a:rPr lang="es-CO" dirty="0">
                <a:solidFill>
                  <a:srgbClr val="FF0000"/>
                </a:solidFill>
              </a:rPr>
              <a:t>(</a:t>
            </a:r>
            <a:r>
              <a:rPr lang="es-CO" dirty="0" smtClean="0">
                <a:solidFill>
                  <a:srgbClr val="FF0000"/>
                </a:solidFill>
              </a:rPr>
              <a:t>Daniel 12:3).</a:t>
            </a:r>
          </a:p>
          <a:p>
            <a:endParaRPr lang="es-CO" dirty="0"/>
          </a:p>
          <a:p>
            <a:endParaRPr lang="es-CO" dirty="0"/>
          </a:p>
        </p:txBody>
      </p:sp>
    </p:spTree>
    <p:extLst>
      <p:ext uri="{BB962C8B-B14F-4D97-AF65-F5344CB8AC3E}">
        <p14:creationId xmlns:p14="http://schemas.microsoft.com/office/powerpoint/2010/main" val="35084687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p:spPr>
        <p:txBody>
          <a:bodyPr>
            <a:normAutofit fontScale="90000"/>
          </a:bodyPr>
          <a:lstStyle/>
          <a:p>
            <a:r>
              <a:rPr lang="es-CO" sz="3600" b="1" dirty="0" smtClean="0">
                <a:latin typeface="Agency FB" pitchFamily="34" charset="0"/>
              </a:rPr>
              <a:t>¿Porqué razón</a:t>
            </a:r>
            <a:r>
              <a:rPr lang="es-CO" sz="3600" b="1" dirty="0">
                <a:latin typeface="Agency FB" pitchFamily="34" charset="0"/>
              </a:rPr>
              <a:t>, dice Elena de </a:t>
            </a:r>
            <a:r>
              <a:rPr lang="es-CO" sz="3600" b="1" dirty="0" smtClean="0">
                <a:latin typeface="Agency FB" pitchFamily="34" charset="0"/>
              </a:rPr>
              <a:t>White, muchos no aceptan los 6000 años de pecado?</a:t>
            </a:r>
            <a:r>
              <a:rPr lang="es-CO" dirty="0" smtClean="0"/>
              <a:t> </a:t>
            </a:r>
            <a:endParaRPr lang="es-CO" dirty="0"/>
          </a:p>
        </p:txBody>
      </p:sp>
      <p:sp>
        <p:nvSpPr>
          <p:cNvPr id="3" name="2 Marcador de contenido"/>
          <p:cNvSpPr>
            <a:spLocks noGrp="1"/>
          </p:cNvSpPr>
          <p:nvPr>
            <p:ph idx="1"/>
          </p:nvPr>
        </p:nvSpPr>
        <p:spPr>
          <a:xfrm>
            <a:off x="457200" y="1600200"/>
            <a:ext cx="8229600" cy="4853136"/>
          </a:xfrm>
          <a:solidFill>
            <a:schemeClr val="accent3">
              <a:lumMod val="20000"/>
              <a:lumOff val="80000"/>
            </a:schemeClr>
          </a:solidFill>
        </p:spPr>
        <p:txBody>
          <a:bodyPr>
            <a:normAutofit fontScale="85000" lnSpcReduction="10000"/>
          </a:bodyPr>
          <a:lstStyle/>
          <a:p>
            <a:r>
              <a:rPr lang="es-CO" b="1" dirty="0" smtClean="0">
                <a:solidFill>
                  <a:srgbClr val="FF0000"/>
                </a:solidFill>
              </a:rPr>
              <a:t>Conflicto de los Siglos pagina 419,420, 421,422</a:t>
            </a:r>
            <a:r>
              <a:rPr lang="es-CO" dirty="0" smtClean="0"/>
              <a:t>. «La proclamación de una fecha determinada para la venida de Cristo suscitó gran oposición por parte de muchas personas de todas las clases, desde el PASTOR hasta el PECADOR más vicioso y atrevido. </a:t>
            </a:r>
          </a:p>
          <a:p>
            <a:endParaRPr lang="es-CO" dirty="0"/>
          </a:p>
          <a:p>
            <a:r>
              <a:rPr lang="es-CO" dirty="0" smtClean="0"/>
              <a:t>Cumpliéndose así las palabras de la profecía </a:t>
            </a:r>
            <a:r>
              <a:rPr lang="es-CO" dirty="0"/>
              <a:t>que </a:t>
            </a:r>
            <a:r>
              <a:rPr lang="es-CO" dirty="0" smtClean="0"/>
              <a:t>decía: </a:t>
            </a:r>
            <a:r>
              <a:rPr lang="es-CO" dirty="0"/>
              <a:t>«</a:t>
            </a:r>
            <a:r>
              <a:rPr lang="es-CO" dirty="0">
                <a:latin typeface="Agency FB" pitchFamily="34" charset="0"/>
              </a:rPr>
              <a:t>que en los postreros días vendrán burladores, andando según sus propias concupiscencias</a:t>
            </a:r>
            <a:r>
              <a:rPr lang="es-CO" dirty="0" smtClean="0">
                <a:latin typeface="Agency FB" pitchFamily="34" charset="0"/>
              </a:rPr>
              <a:t>, </a:t>
            </a:r>
            <a:r>
              <a:rPr lang="es-CO" dirty="0">
                <a:latin typeface="Agency FB" pitchFamily="34" charset="0"/>
              </a:rPr>
              <a:t>4 y diciendo: ¿Dónde está la promesa de su advenimiento? Porque desde el día en que los padres durmieron, todas las cosas permanecen así como desde el principio de la </a:t>
            </a:r>
            <a:r>
              <a:rPr lang="es-CO" dirty="0" smtClean="0">
                <a:latin typeface="Agency FB" pitchFamily="34" charset="0"/>
              </a:rPr>
              <a:t>creación</a:t>
            </a:r>
            <a:r>
              <a:rPr lang="es-CO" dirty="0" smtClean="0"/>
              <a:t>».</a:t>
            </a:r>
            <a:endParaRPr lang="es-CO" dirty="0"/>
          </a:p>
        </p:txBody>
      </p:sp>
    </p:spTree>
    <p:extLst>
      <p:ext uri="{BB962C8B-B14F-4D97-AF65-F5344CB8AC3E}">
        <p14:creationId xmlns:p14="http://schemas.microsoft.com/office/powerpoint/2010/main" val="248117209"/>
      </p:ext>
    </p:extLst>
  </p:cSld>
  <p:clrMapOvr>
    <a:masterClrMapping/>
  </p:clrMapOvr>
  <p:transition spd="slow">
    <p:wheel spokes="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gradFill>
            <a:gsLst>
              <a:gs pos="0">
                <a:srgbClr val="FFEFD1"/>
              </a:gs>
              <a:gs pos="64999">
                <a:srgbClr val="F0EBD5"/>
              </a:gs>
              <a:gs pos="100000">
                <a:srgbClr val="D1C39F"/>
              </a:gs>
            </a:gsLst>
            <a:lin ang="5400000" scaled="0"/>
          </a:gradFill>
        </p:spPr>
        <p:txBody>
          <a:bodyPr>
            <a:normAutofit fontScale="70000" lnSpcReduction="20000"/>
          </a:bodyPr>
          <a:lstStyle/>
          <a:p>
            <a:pPr marL="0" indent="0">
              <a:buNone/>
            </a:pPr>
            <a:r>
              <a:rPr lang="es-CO" dirty="0" smtClean="0"/>
              <a:t>«Muchos que profesaban amar al Salvador declaraban que no se oponían a la doctrina del segundo advenimiento, si no tan sólo a que se </a:t>
            </a:r>
            <a:r>
              <a:rPr lang="es-CO" u="sng" dirty="0" smtClean="0"/>
              <a:t>fijara una fecha</a:t>
            </a:r>
            <a:r>
              <a:rPr lang="es-CO" dirty="0" smtClean="0"/>
              <a:t>. Pero el OJO ESCUTADOR DE DIOS LEÍA EN SUS CORAZÓNES. En realidad lo que había era que NO QUERÍAN OÍR DECIR QUE CRISTO ESTABA PARA VENIR PARA JUZGAR AL MUNDO EN JUSTICIA. </a:t>
            </a:r>
          </a:p>
          <a:p>
            <a:r>
              <a:rPr lang="es-CO" dirty="0" smtClean="0"/>
              <a:t>Habían sido siervos INFIELES, sus obras no hubieran podido soportar la INSPECCIÓN DEL DIOS QUE ESCUDRIÑA LOS CORAZÓNES, y TEMÍAN COMPARECER ANTE SU SEÑOR.</a:t>
            </a:r>
          </a:p>
          <a:p>
            <a:pPr marL="0" indent="0">
              <a:buNone/>
            </a:pPr>
            <a:r>
              <a:rPr lang="es-CO" dirty="0" smtClean="0"/>
              <a:t>Como los judíos en tiempo del primer advenimiento de Cristo, NO ESTABAN PREPARADOS PARA DAR LA BIENVENIDA A JESÚS.  No solo se negaban a escuchar los claros argumentos de la Biblia, sino que RIDICULIZABAN A LOS QUE ESPERABAN AL SEÑOR. Satanás y sus ángeles se REGOSIJABAN de esto y ARROJABAN A LA CARA DE CRISTO Y DE SUS SANTOS ÁNGELES LA AFRENTA DE QUE LOS QUE PROFESABAN SER SU PUEBLO LE AMABAN TAN POCO QUE NI DESEABAN SU ATARICIÓN.</a:t>
            </a:r>
          </a:p>
          <a:p>
            <a:r>
              <a:rPr lang="es-CO" dirty="0" smtClean="0"/>
              <a:t>«NADIE SABE EL DÍA NI LA HORA» </a:t>
            </a:r>
            <a:r>
              <a:rPr lang="es-CO" b="1" dirty="0" smtClean="0">
                <a:solidFill>
                  <a:srgbClr val="FF0000"/>
                </a:solidFill>
              </a:rPr>
              <a:t>(Mat.24:36), </a:t>
            </a:r>
            <a:r>
              <a:rPr lang="es-CO" dirty="0" smtClean="0"/>
              <a:t>ERA EL ARGUMENTO INDUCIDO CON MÁS FRECUENCIA POR LOS QUE RECHAZABAN LA FE DEL ADVENIMIENTO».  </a:t>
            </a:r>
            <a:endParaRPr lang="es-CO" dirty="0"/>
          </a:p>
        </p:txBody>
      </p:sp>
    </p:spTree>
    <p:extLst>
      <p:ext uri="{BB962C8B-B14F-4D97-AF65-F5344CB8AC3E}">
        <p14:creationId xmlns:p14="http://schemas.microsoft.com/office/powerpoint/2010/main" val="225710172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2"/>
            <a:ext cx="8229600" cy="6624736"/>
          </a:xfrm>
          <a:blipFill>
            <a:blip r:embed="rId2"/>
            <a:tile tx="0" ty="0" sx="100000" sy="100000" flip="none" algn="tl"/>
          </a:blipFill>
        </p:spPr>
        <p:txBody>
          <a:bodyPr>
            <a:normAutofit fontScale="77500" lnSpcReduction="20000"/>
          </a:bodyPr>
          <a:lstStyle/>
          <a:p>
            <a:pPr marL="0" indent="0">
              <a:buNone/>
            </a:pPr>
            <a:r>
              <a:rPr lang="es-CO" dirty="0"/>
              <a:t>Es sumamente interesante  notar que </a:t>
            </a:r>
            <a:r>
              <a:rPr lang="es-CO" dirty="0" smtClean="0"/>
              <a:t>precisamente en este mismo capitulo de Mat.24, donde </a:t>
            </a:r>
            <a:r>
              <a:rPr lang="es-CO" dirty="0"/>
              <a:t>Cristo dice</a:t>
            </a:r>
            <a:r>
              <a:rPr lang="es-CO" dirty="0" smtClean="0"/>
              <a:t>: «</a:t>
            </a:r>
            <a:r>
              <a:rPr lang="es-CO" dirty="0" smtClean="0">
                <a:latin typeface="Agency FB" pitchFamily="34" charset="0"/>
              </a:rPr>
              <a:t>Nadie </a:t>
            </a:r>
            <a:r>
              <a:rPr lang="es-CO" dirty="0">
                <a:latin typeface="Agency FB" pitchFamily="34" charset="0"/>
              </a:rPr>
              <a:t>sabe el día ni la </a:t>
            </a:r>
            <a:r>
              <a:rPr lang="es-CO" dirty="0" smtClean="0">
                <a:latin typeface="Agency FB" pitchFamily="34" charset="0"/>
              </a:rPr>
              <a:t>hora</a:t>
            </a:r>
            <a:r>
              <a:rPr lang="es-CO" dirty="0" smtClean="0"/>
              <a:t>», lo he dicho en el tema 498, 500 y 542, de la pagina web. www. Todoesjesus. Com. </a:t>
            </a:r>
            <a:r>
              <a:rPr lang="es-CO" dirty="0"/>
              <a:t>M</a:t>
            </a:r>
            <a:r>
              <a:rPr lang="es-CO" dirty="0" smtClean="0"/>
              <a:t>ás </a:t>
            </a:r>
            <a:r>
              <a:rPr lang="es-CO" dirty="0"/>
              <a:t>adelante </a:t>
            </a:r>
            <a:r>
              <a:rPr lang="es-CO" dirty="0" smtClean="0"/>
              <a:t>dice El Señor:  </a:t>
            </a:r>
            <a:r>
              <a:rPr lang="es-CO" u="sng" dirty="0" smtClean="0">
                <a:solidFill>
                  <a:srgbClr val="FF0000"/>
                </a:solidFill>
              </a:rPr>
              <a:t>Verso 45- 51</a:t>
            </a:r>
            <a:r>
              <a:rPr lang="es-CO" dirty="0" smtClean="0"/>
              <a:t>: </a:t>
            </a:r>
          </a:p>
          <a:p>
            <a:r>
              <a:rPr lang="es-CO" dirty="0" smtClean="0">
                <a:latin typeface="Agency FB" pitchFamily="34" charset="0"/>
              </a:rPr>
              <a:t>«¿</a:t>
            </a:r>
            <a:r>
              <a:rPr lang="es-CO" sz="3100" dirty="0" smtClean="0">
                <a:latin typeface="Agency FB" pitchFamily="34" charset="0"/>
              </a:rPr>
              <a:t>QUIÉN ES, PUES, EL SIERVO FIEL Y PRUDENTE, AL CUAL PUSO SU SEÑOR SOBRE SU CASA PARA QUE LES DÉ EL ALIMENTO A TIEMPO?  46 BIENAVENTURADO AQUEL SIERVO AL CUAL, CUANDO SU SEÑOR VENGA, LE HALLE HACIENDO ASÍ. 47 DE CIERTO OS DIGO QUE SOBRE TODOS SUS BIENES LE PONDRÁ.  </a:t>
            </a:r>
          </a:p>
          <a:p>
            <a:endParaRPr lang="es-CO" sz="3100" dirty="0" smtClean="0">
              <a:latin typeface="Agency FB" pitchFamily="34" charset="0"/>
            </a:endParaRPr>
          </a:p>
          <a:p>
            <a:r>
              <a:rPr lang="es-CO" sz="3100" dirty="0" smtClean="0">
                <a:latin typeface="Agency FB" pitchFamily="34" charset="0"/>
              </a:rPr>
              <a:t>48 PERO SI AQUEL SIERVO MALO DIJERE EN SU CORAZÓN: MI SEÑOR TARDA EN VENIR; 49 Y COMENZARE A GOLPEAR A SUS CONSIERVOS, Y AUN A COMER Y A BEBER CON LOS BORRACHOS, 50 VENDRÁ EL SEÑOR DE AQUEL SIERVO EN DÍA QUE ÉSTE NO ESPERA, Y A LA HORA QUE NO SABE,  51 Y LO CASTIGARÁ DURAMENTE, Y PONDRÁ SU PARTE CON LOS HIPÓCRITAS; ALLÍ SERÁ EL LLORO Y EL CRUJIR DE DIENTES</a:t>
            </a:r>
            <a:r>
              <a:rPr lang="es-CO" dirty="0" smtClean="0"/>
              <a:t>».</a:t>
            </a:r>
          </a:p>
          <a:p>
            <a:pPr marL="0" indent="0">
              <a:buNone/>
            </a:pPr>
            <a:r>
              <a:rPr lang="es-CO" dirty="0" smtClean="0"/>
              <a:t>Nota: Las evidencias del cumplimiento de las profecías nos dicen que, esta es la generación que verá a Cristo venir en gloria y Majestad, Alabado sea Dios por el cumplimiento de su promesa. «Vendré otra ves», Sin saber «el día o la hora». </a:t>
            </a:r>
            <a:endParaRPr lang="es-CO" dirty="0"/>
          </a:p>
        </p:txBody>
      </p:sp>
    </p:spTree>
    <p:extLst>
      <p:ext uri="{BB962C8B-B14F-4D97-AF65-F5344CB8AC3E}">
        <p14:creationId xmlns:p14="http://schemas.microsoft.com/office/powerpoint/2010/main" val="238603023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4">
              <a:lumMod val="20000"/>
              <a:lumOff val="80000"/>
            </a:schemeClr>
          </a:solidFill>
        </p:spPr>
        <p:txBody>
          <a:bodyPr>
            <a:normAutofit fontScale="85000" lnSpcReduction="10000"/>
          </a:bodyPr>
          <a:lstStyle/>
          <a:p>
            <a:pPr marL="0" indent="0">
              <a:buNone/>
            </a:pPr>
            <a:r>
              <a:rPr lang="es-CO" dirty="0" smtClean="0"/>
              <a:t>«</a:t>
            </a:r>
            <a:r>
              <a:rPr lang="es-CO" sz="2800" dirty="0" smtClean="0"/>
              <a:t>Y si no velares, vendré a ti como ladrón, y no sabrás a que hora vendré a ti». </a:t>
            </a:r>
            <a:r>
              <a:rPr lang="es-CO" sz="2800" b="1" dirty="0" smtClean="0">
                <a:solidFill>
                  <a:srgbClr val="FF0000"/>
                </a:solidFill>
              </a:rPr>
              <a:t>(Apoc.3:3).</a:t>
            </a:r>
          </a:p>
          <a:p>
            <a:r>
              <a:rPr lang="es-CO" sz="2800" dirty="0" smtClean="0"/>
              <a:t>San Pablo habla de una clase de personas para quienes la aparición vendrá sin que la hayan esperado</a:t>
            </a:r>
            <a:r>
              <a:rPr lang="es-CO" dirty="0" smtClean="0"/>
              <a:t>. Como ladrón en la noche, así viene el Señor. Cuando los hombres estén diciendo: «</a:t>
            </a:r>
            <a:r>
              <a:rPr lang="es-CO" dirty="0" smtClean="0">
                <a:latin typeface="Agency FB" pitchFamily="34" charset="0"/>
              </a:rPr>
              <a:t>Paz y seguridad, entonces vendrá sobre ellos destrucción de repente… y no escaparán</a:t>
            </a:r>
            <a:r>
              <a:rPr lang="es-CO" dirty="0" smtClean="0"/>
              <a:t>».</a:t>
            </a:r>
          </a:p>
          <a:p>
            <a:r>
              <a:rPr lang="es-CO" dirty="0" smtClean="0"/>
              <a:t>Pero agrega también, refiriéndose a los que han tomado en cuenta la amonestación del Salvador: «</a:t>
            </a:r>
            <a:r>
              <a:rPr lang="es-CO" dirty="0" smtClean="0">
                <a:solidFill>
                  <a:srgbClr val="FF0000"/>
                </a:solidFill>
                <a:latin typeface="Agency FB" pitchFamily="34" charset="0"/>
              </a:rPr>
              <a:t>Más vosotros, hermanos, no estáis en tinieblas, para que aquel día os sobrecoja como ladrón; porque todos vosotros sois hijos de luz, e hijos del día; no somos de la noche, ni de las tinieblas</a:t>
            </a:r>
            <a:r>
              <a:rPr lang="es-CO" dirty="0" smtClean="0"/>
              <a:t>». </a:t>
            </a:r>
            <a:r>
              <a:rPr lang="es-CO" b="1" u="sng" dirty="0" smtClean="0"/>
              <a:t>(1 Tes.5:2-5).</a:t>
            </a:r>
          </a:p>
          <a:p>
            <a:pPr marL="0" indent="0">
              <a:buNone/>
            </a:pPr>
            <a:endParaRPr lang="es-CO" dirty="0" smtClean="0"/>
          </a:p>
          <a:p>
            <a:pPr marL="0" indent="0">
              <a:buNone/>
            </a:pPr>
            <a:r>
              <a:rPr lang="es-CO" b="1" dirty="0" smtClean="0"/>
              <a:t>Así quedó demostrado que las Sagradas Escrituras NO AUTORIZAN a los hombres a permanecer ignorantes con respecto a la proximidad de la venida de Cristo.  </a:t>
            </a:r>
            <a:endParaRPr lang="es-CO" b="1" dirty="0"/>
          </a:p>
        </p:txBody>
      </p:sp>
    </p:spTree>
    <p:extLst>
      <p:ext uri="{BB962C8B-B14F-4D97-AF65-F5344CB8AC3E}">
        <p14:creationId xmlns:p14="http://schemas.microsoft.com/office/powerpoint/2010/main" val="17861607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ipe(down)">
                                      <p:cBhvr>
                                        <p:cTn id="23" dur="580">
                                          <p:stCondLst>
                                            <p:cond delay="0"/>
                                          </p:stCondLst>
                                        </p:cTn>
                                        <p:tgtEl>
                                          <p:spTgt spid="3">
                                            <p:txEl>
                                              <p:pRg st="2" end="2"/>
                                            </p:txEl>
                                          </p:spTgt>
                                        </p:tgtEl>
                                      </p:cBhvr>
                                    </p:animEffect>
                                    <p:anim calcmode="lin" valueType="num">
                                      <p:cBhvr>
                                        <p:cTn id="2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2" end="2"/>
                                            </p:txEl>
                                          </p:spTgt>
                                        </p:tgtEl>
                                      </p:cBhvr>
                                      <p:to x="100000" y="60000"/>
                                    </p:animScale>
                                    <p:animScale>
                                      <p:cBhvr>
                                        <p:cTn id="30" dur="166" decel="50000">
                                          <p:stCondLst>
                                            <p:cond delay="676"/>
                                          </p:stCondLst>
                                        </p:cTn>
                                        <p:tgtEl>
                                          <p:spTgt spid="3">
                                            <p:txEl>
                                              <p:pRg st="2" end="2"/>
                                            </p:txEl>
                                          </p:spTgt>
                                        </p:tgtEl>
                                      </p:cBhvr>
                                      <p:to x="100000" y="100000"/>
                                    </p:animScale>
                                    <p:animScale>
                                      <p:cBhvr>
                                        <p:cTn id="31" dur="26">
                                          <p:stCondLst>
                                            <p:cond delay="1312"/>
                                          </p:stCondLst>
                                        </p:cTn>
                                        <p:tgtEl>
                                          <p:spTgt spid="3">
                                            <p:txEl>
                                              <p:pRg st="2" end="2"/>
                                            </p:txEl>
                                          </p:spTgt>
                                        </p:tgtEl>
                                      </p:cBhvr>
                                      <p:to x="100000" y="80000"/>
                                    </p:animScale>
                                    <p:animScale>
                                      <p:cBhvr>
                                        <p:cTn id="32" dur="166" decel="50000">
                                          <p:stCondLst>
                                            <p:cond delay="1338"/>
                                          </p:stCondLst>
                                        </p:cTn>
                                        <p:tgtEl>
                                          <p:spTgt spid="3">
                                            <p:txEl>
                                              <p:pRg st="2" end="2"/>
                                            </p:txEl>
                                          </p:spTgt>
                                        </p:tgtEl>
                                      </p:cBhvr>
                                      <p:to x="100000" y="100000"/>
                                    </p:animScale>
                                    <p:animScale>
                                      <p:cBhvr>
                                        <p:cTn id="33" dur="26">
                                          <p:stCondLst>
                                            <p:cond delay="1642"/>
                                          </p:stCondLst>
                                        </p:cTn>
                                        <p:tgtEl>
                                          <p:spTgt spid="3">
                                            <p:txEl>
                                              <p:pRg st="2" end="2"/>
                                            </p:txEl>
                                          </p:spTgt>
                                        </p:tgtEl>
                                      </p:cBhvr>
                                      <p:to x="100000" y="90000"/>
                                    </p:animScale>
                                    <p:animScale>
                                      <p:cBhvr>
                                        <p:cTn id="34" dur="166" decel="50000">
                                          <p:stCondLst>
                                            <p:cond delay="1668"/>
                                          </p:stCondLst>
                                        </p:cTn>
                                        <p:tgtEl>
                                          <p:spTgt spid="3">
                                            <p:txEl>
                                              <p:pRg st="2" end="2"/>
                                            </p:txEl>
                                          </p:spTgt>
                                        </p:tgtEl>
                                      </p:cBhvr>
                                      <p:to x="100000" y="100000"/>
                                    </p:animScale>
                                    <p:animScale>
                                      <p:cBhvr>
                                        <p:cTn id="35" dur="26">
                                          <p:stCondLst>
                                            <p:cond delay="1808"/>
                                          </p:stCondLst>
                                        </p:cTn>
                                        <p:tgtEl>
                                          <p:spTgt spid="3">
                                            <p:txEl>
                                              <p:pRg st="2" end="2"/>
                                            </p:txEl>
                                          </p:spTgt>
                                        </p:tgtEl>
                                      </p:cBhvr>
                                      <p:to x="100000" y="95000"/>
                                    </p:animScale>
                                    <p:animScale>
                                      <p:cBhvr>
                                        <p:cTn id="36" dur="166" decel="50000">
                                          <p:stCondLst>
                                            <p:cond delay="1834"/>
                                          </p:stCondLst>
                                        </p:cTn>
                                        <p:tgtEl>
                                          <p:spTgt spid="3">
                                            <p:txEl>
                                              <p:pRg st="2" end="2"/>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p:cTn id="4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92500" lnSpcReduction="10000"/>
          </a:bodyPr>
          <a:lstStyle/>
          <a:p>
            <a:pPr marL="0" indent="0">
              <a:buNone/>
            </a:pPr>
            <a:r>
              <a:rPr lang="es-CO" sz="2800" dirty="0" smtClean="0">
                <a:solidFill>
                  <a:srgbClr val="FF0000"/>
                </a:solidFill>
              </a:rPr>
              <a:t>Pero los que no buscaban más que un pretexto para rechazar la verdad, cerraron sus oídos a esta explicación, y las palabras</a:t>
            </a:r>
            <a:r>
              <a:rPr lang="es-CO" sz="2800" dirty="0" smtClean="0"/>
              <a:t>: «</a:t>
            </a:r>
            <a:r>
              <a:rPr lang="es-CO" sz="2800" dirty="0" smtClean="0">
                <a:latin typeface="Agency FB" pitchFamily="34" charset="0"/>
              </a:rPr>
              <a:t>Empero del día y la hora nadie sabe</a:t>
            </a:r>
            <a:r>
              <a:rPr lang="es-CO" sz="2800" dirty="0" smtClean="0"/>
              <a:t>» </a:t>
            </a:r>
            <a:r>
              <a:rPr lang="es-CO" sz="2800" dirty="0" smtClean="0">
                <a:solidFill>
                  <a:srgbClr val="FF0000"/>
                </a:solidFill>
              </a:rPr>
              <a:t>seguían siendo repetidas por los atrevidos escarnecedores y hasta por los que profesaban ser MINISTROS de Cristo.</a:t>
            </a:r>
          </a:p>
          <a:p>
            <a:pPr marL="0" indent="0">
              <a:buNone/>
            </a:pPr>
            <a:endParaRPr lang="es-CO" sz="2800" dirty="0" smtClean="0"/>
          </a:p>
          <a:p>
            <a:pPr marL="0" indent="0">
              <a:buNone/>
            </a:pPr>
            <a:r>
              <a:rPr lang="es-CO" sz="2800" dirty="0" smtClean="0"/>
              <a:t>Los miembros más humildes y piadosos de las iglesias eran generalmente los primeros n aceptar el mensaje. Los que estudiaban la Biblia por si mismos no podían menos que echar de ver que el carácter de las opiniones corrientes  respecto de la profecía era contrario a las Sagradas Escrituras; Y DONDE QUIERA QUE El PUEBLO NO ESTUVIESE SUJETO A LA INFLUENCIA DEL CLERO Y ESTUDIARA LA PALABRA DE DIOS POR SÍ MISMO, LA DOCTRINA DEL ADVENIMIENTO NO NECESITABA MÁS QUE COTEJARLA CON LAS ESCRITURAS PARA QUE SE RECONOCIESE SU UTORIDAD DIVINA. </a:t>
            </a:r>
          </a:p>
          <a:p>
            <a:endParaRPr lang="es-CO" dirty="0"/>
          </a:p>
        </p:txBody>
      </p:sp>
    </p:spTree>
    <p:extLst>
      <p:ext uri="{BB962C8B-B14F-4D97-AF65-F5344CB8AC3E}">
        <p14:creationId xmlns:p14="http://schemas.microsoft.com/office/powerpoint/2010/main" val="213041483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1">
              <a:lumMod val="20000"/>
              <a:lumOff val="80000"/>
            </a:schemeClr>
          </a:solidFill>
        </p:spPr>
        <p:txBody>
          <a:bodyPr>
            <a:normAutofit fontScale="92500" lnSpcReduction="10000"/>
          </a:bodyPr>
          <a:lstStyle/>
          <a:p>
            <a:r>
              <a:rPr lang="es-CO" dirty="0"/>
              <a:t>Los atalayas infieles colaboraban en la obra del gran engañador, clamando: Paz, paz, cuando Dios no había hablado de paz. Muchos fueron perseguidos por sus hermanos incrédulos. Para conservar sus puestos en la iglesia, algunos consistieron en guardar silencio respecto a su esperanza; pero otros sentían que la fidelidad para con Dios les prohibía tener así ocultas las verdades que él les había comunicado.</a:t>
            </a:r>
          </a:p>
          <a:p>
            <a:pPr marL="0" indent="0">
              <a:buNone/>
            </a:pPr>
            <a:endParaRPr lang="es-CO" dirty="0" smtClean="0"/>
          </a:p>
          <a:p>
            <a:pPr marL="0" indent="0">
              <a:buNone/>
            </a:pPr>
            <a:r>
              <a:rPr lang="es-CO" dirty="0" smtClean="0"/>
              <a:t>NO </a:t>
            </a:r>
            <a:r>
              <a:rPr lang="es-CO" dirty="0"/>
              <a:t>POCOS FUERON EXCLUIDOS DE LA </a:t>
            </a:r>
            <a:r>
              <a:rPr lang="es-CO" dirty="0" smtClean="0"/>
              <a:t>COMUNIÓN </a:t>
            </a:r>
            <a:r>
              <a:rPr lang="es-CO" dirty="0"/>
              <a:t>DE LA IGLESIA POR LA ÚNICA RAZÓN DE HABER </a:t>
            </a:r>
            <a:r>
              <a:rPr lang="es-CO" dirty="0" smtClean="0"/>
              <a:t>DADO EXPRESÍÓN </a:t>
            </a:r>
            <a:r>
              <a:rPr lang="es-CO" dirty="0"/>
              <a:t>A SU FE EN LA VENIDA DE CRISTO.</a:t>
            </a:r>
          </a:p>
        </p:txBody>
      </p:sp>
    </p:spTree>
    <p:extLst>
      <p:ext uri="{BB962C8B-B14F-4D97-AF65-F5344CB8AC3E}">
        <p14:creationId xmlns:p14="http://schemas.microsoft.com/office/powerpoint/2010/main" val="373684842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1176</TotalTime>
  <Words>5509</Words>
  <Application>Microsoft Office PowerPoint</Application>
  <PresentationFormat>Presentación en pantalla (4:3)</PresentationFormat>
  <Paragraphs>194</Paragraphs>
  <Slides>45</Slides>
  <Notes>0</Notes>
  <HiddenSlides>0</HiddenSlides>
  <MMClips>0</MMClips>
  <ScaleCrop>false</ScaleCrop>
  <HeadingPairs>
    <vt:vector size="4" baseType="variant">
      <vt:variant>
        <vt:lpstr>Tema</vt:lpstr>
      </vt:variant>
      <vt:variant>
        <vt:i4>1</vt:i4>
      </vt:variant>
      <vt:variant>
        <vt:lpstr>Títulos de diapositiva</vt:lpstr>
      </vt:variant>
      <vt:variant>
        <vt:i4>45</vt:i4>
      </vt:variant>
    </vt:vector>
  </HeadingPairs>
  <TitlesOfParts>
    <vt:vector size="46" baseType="lpstr">
      <vt:lpstr>Tema de Office</vt:lpstr>
      <vt:lpstr>SEIS MIL AÑOS DE PECADO EN EL ESPÍRITU DE PROFECÍA</vt:lpstr>
      <vt:lpstr>¿Quién fue Elena de White?</vt:lpstr>
      <vt:lpstr>Presentación de PowerPoint</vt:lpstr>
      <vt:lpstr>LIBRO. CONFLICTO Y VALOR  CAPÍTULO: UNA EQUIVOCACIÓN MUY CARA </vt:lpstr>
      <vt:lpstr>LIBRO. DIOS NOS CUIDA  CAPÍTULO: UNA EQUIVOCACIÓN MUY CARA </vt:lpstr>
      <vt:lpstr>LIBRO:  LA MARAVILLOSA GRACIA  CAPÍTULO: ETERNA SEGURIDAD </vt:lpstr>
      <vt:lpstr>LIBRO:  HIJOS E HIJAS DE DIOS  CAPÍTULO: SOMOS HIJOS DE DIOS CREADOS A SU IMAGEN </vt:lpstr>
      <vt:lpstr> LIBRO: ¡MARANATA: EL SEÑOR VIENE!  CAPÍTULO: SATANÁS REDOBLA SUS ESFUERZOS </vt:lpstr>
      <vt:lpstr>  LIBRO:  ¡MARANATA: EL SEÑOR VIENE!  CAPÍTULO: SEGURIDAD ETERNA </vt:lpstr>
      <vt:lpstr>Presentación de PowerPoint</vt:lpstr>
      <vt:lpstr> LIBRO:  SEGURIDAD Y PAZ EN EL CONFLICTO DE LOS SIGLOS  CAPÍTULO: CAPÍTULO 42. LA DESOLACIÓN DE LA TIERRA </vt:lpstr>
      <vt:lpstr>Presentación de PowerPoint</vt:lpstr>
      <vt:lpstr> LIBRO:  LA FE POR LA CUAL VIVO  CAPÍTULO: LA IGLESIA MILITANTE </vt:lpstr>
      <vt:lpstr> LIBRO:  FELICIDAD Y ARMONÍA EN EL HOGAR  CAPÍTULO: 60. La Vida en el Hogar Edénico </vt:lpstr>
      <vt:lpstr>LIBRO: CONSEJOS SOBRE LA SALUD E INSTRUCCIONES PARA LOS OBREROS MÉDICOS MISIONEROS  CAPÍTULO: LA VIOLACIÓN DE LA LEY FÍSICA </vt:lpstr>
      <vt:lpstr>LIBRO:  CONSEJOS SOBRE LA SALUD E INSTRUCCIONES PARA LOS OBREROS MÉDICOS MISIONEROS  CAPÍTULO: EL EJERCICIO Y LA ALIMENTACIÓN </vt:lpstr>
      <vt:lpstr> LIBRO:  EL HOGAR CRISTIANO  CAPÍTULO: 86. LA VIDA EN EL HOGAR EDÉNICO  </vt:lpstr>
      <vt:lpstr>Presentación de PowerPoint</vt:lpstr>
      <vt:lpstr>LIBRO:  MENTE, CARÁCTER Y PERSONALIDAD TOMO 2  CAPÍTULO: 55 EL DOLOR. </vt:lpstr>
      <vt:lpstr> LIBRO:  LA TEMPERANCIA  CAPÍTULO:3. EL DETERIORO POR LA COMPLACENCIA DEL APETITO </vt:lpstr>
      <vt:lpstr> LIBRO: LA HISTORIA DE LA REDENCIÓN  CAPÍTULO: 57. EL ESPIRITISMO </vt:lpstr>
      <vt:lpstr>Presentación de PowerPoint</vt:lpstr>
      <vt:lpstr> LIBRO: TESTIMONIOS SELECTOS TOMO 2  CAPÍTULO: Introducción: EL ESPÍRITU DE PROFECÍA - 1 </vt:lpstr>
      <vt:lpstr>Presentación de PowerPoint</vt:lpstr>
      <vt:lpstr> LIBRO: LA FE POR LA CUAL VIVO  CAPÍTULO: EL PECADO Y EL PRIMER REBELDE. </vt:lpstr>
      <vt:lpstr> LIBRO: EL DESEADO DE TODAS LAS GENTES  CAPÍTULO: Previsiones de la Cruz </vt:lpstr>
      <vt:lpstr>  LIBRO:  CONSEJOS PARA LOS MAESTROS, PADRES Y ALUMNOS ACERCA DE LA EDUCACIÓN CRISTIANA  CAPÍTULO: 66. SE NECESITAN MÉDICOS EVANGELISTAS  </vt:lpstr>
      <vt:lpstr> LIBRO:  SEGURIDAD Y PAZ EN EL CONFLICTO DE LOS SIGLOS  CAPÍTULO:  CAPÍTULO 35. ¿Pueden Hablarnos Nuestros Muertos? </vt:lpstr>
      <vt:lpstr>Presentación de PowerPoint</vt:lpstr>
      <vt:lpstr>LIBRO: JOYAS DE LOS TESTIMONIOS TOMO 1  CAPÍTULO: El Poder del Apetito </vt:lpstr>
      <vt:lpstr> LIBRO:  SEGURIDAD Y PAZ EN EL CONFLICTO DE LOS SIGLOS  CAPÍTULO: Introducción </vt:lpstr>
      <vt:lpstr>Presentación de PowerPoint</vt:lpstr>
      <vt:lpstr> LIBRO: SEGURIDAD Y PAZ EN EL CONFLICTO DE LOS SIGLOS  CAPÍTULO: 43. El Fin del Conflicto </vt:lpstr>
      <vt:lpstr>Libro: Deseado de Todas las Gentes: Pagina 32. 4.</vt:lpstr>
      <vt:lpstr>Presentación de PowerPoint</vt:lpstr>
      <vt:lpstr>Presentación de PowerPoint</vt:lpstr>
      <vt:lpstr>Presentación de PowerPoint</vt:lpstr>
      <vt:lpstr>Presentación de PowerPoint</vt:lpstr>
      <vt:lpstr>Presentación de PowerPoint</vt:lpstr>
      <vt:lpstr>¿Porqué razón, dice Elena de White, muchos no aceptan los 6000 años de pecado? </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SEIS MIL AÑOS DE PECADO EN EL ESPÍRITU DE PROFECÍA</dc:title>
  <dc:creator>HUMBERTO</dc:creator>
  <cp:lastModifiedBy>HUMBERTO</cp:lastModifiedBy>
  <cp:revision>163</cp:revision>
  <dcterms:created xsi:type="dcterms:W3CDTF">2015-09-01T09:44:26Z</dcterms:created>
  <dcterms:modified xsi:type="dcterms:W3CDTF">2015-09-07T21:45:16Z</dcterms:modified>
</cp:coreProperties>
</file>